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7"/>
  </p:notesMasterIdLst>
  <p:sldIdLst>
    <p:sldId id="257" r:id="rId2"/>
    <p:sldId id="259" r:id="rId3"/>
    <p:sldId id="258" r:id="rId4"/>
    <p:sldId id="288" r:id="rId5"/>
    <p:sldId id="272" r:id="rId6"/>
    <p:sldId id="284" r:id="rId7"/>
    <p:sldId id="273" r:id="rId8"/>
    <p:sldId id="274" r:id="rId9"/>
    <p:sldId id="276" r:id="rId10"/>
    <p:sldId id="289" r:id="rId11"/>
    <p:sldId id="275" r:id="rId12"/>
    <p:sldId id="291" r:id="rId13"/>
    <p:sldId id="277" r:id="rId14"/>
    <p:sldId id="285" r:id="rId15"/>
    <p:sldId id="290" r:id="rId16"/>
  </p:sldIdLst>
  <p:sldSz cx="9144000" cy="6858000" type="screen4x3"/>
  <p:notesSz cx="6858000" cy="9144000"/>
  <p:embeddedFontLst>
    <p:embeddedFont>
      <p:font typeface="Consolas" panose="020B0609020204030204" pitchFamily="49" charset="0"/>
      <p:regular r:id="rId18"/>
      <p:bold r:id="rId19"/>
      <p:italic r:id="rId20"/>
      <p:boldItalic r:id="rId21"/>
    </p:embeddedFont>
    <p:embeddedFont>
      <p:font typeface="VTCAllSkratchedUpOne" panose="02000506000000020004" pitchFamily="2" charset="0"/>
      <p:bold r:id="rId22"/>
    </p:embeddedFont>
    <p:embeddedFont>
      <p:font typeface="Corbel" panose="020B0503020204020204" pitchFamily="34" charset="0"/>
      <p:regular r:id="rId23"/>
      <p:bold r:id="rId24"/>
      <p:italic r:id="rId25"/>
      <p:boldItalic r:id="rId26"/>
    </p:embeddedFont>
    <p:embeddedFont>
      <p:font typeface="rayando" panose="02000000000000000000" pitchFamily="2" charset="0"/>
      <p:regular r:id="rId27"/>
    </p:embeddedFont>
    <p:embeddedFont>
      <p:font typeface="DK Cool Crayon" pitchFamily="2" charset="0"/>
      <p:regular r:id="rId28"/>
    </p:embeddedFont>
    <p:embeddedFont>
      <p:font typeface="Calibri" panose="020F0502020204030204" pitchFamily="34" charset="0"/>
      <p:regular r:id="rId29"/>
      <p:bold r:id="rId30"/>
      <p:italic r:id="rId31"/>
      <p:boldItalic r:id="rId32"/>
    </p:embeddedFont>
    <p:embeddedFont>
      <p:font typeface="Fun Crayon" panose="02000500000000000000" pitchFamily="2" charset="0"/>
      <p:regular r:id="rId33"/>
    </p:embeddedFont>
    <p:embeddedFont>
      <p:font typeface="KG Broken Vessels Sketch" pitchFamily="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06" autoAdjust="0"/>
  </p:normalViewPr>
  <p:slideViewPr>
    <p:cSldViewPr>
      <p:cViewPr varScale="1">
        <p:scale>
          <a:sx n="62" d="100"/>
          <a:sy n="62" d="100"/>
        </p:scale>
        <p:origin x="-102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60FC00-B451-40E0-BDFB-76AE8A6EB519}" type="datetimeFigureOut">
              <a:rPr lang="en-US" smtClean="0"/>
              <a:t>10/10/2014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430DC0-2C80-4763-93CC-6F836B7F2D48}" type="slidenum">
              <a:rPr lang="en-US" smtClean="0"/>
              <a:t>‹#›</a:t>
            </a:fld>
            <a:endParaRPr lang="en-US"/>
          </a:p>
        </p:txBody>
      </p:sp>
    </p:spTree>
    <p:extLst>
      <p:ext uri="{BB962C8B-B14F-4D97-AF65-F5344CB8AC3E}">
        <p14:creationId xmlns:p14="http://schemas.microsoft.com/office/powerpoint/2010/main" val="3208629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30DC0-2C80-4763-93CC-6F836B7F2D48}" type="slidenum">
              <a:rPr lang="en-US" smtClean="0"/>
              <a:t>2</a:t>
            </a:fld>
            <a:endParaRPr lang="en-US"/>
          </a:p>
        </p:txBody>
      </p:sp>
    </p:spTree>
    <p:extLst>
      <p:ext uri="{BB962C8B-B14F-4D97-AF65-F5344CB8AC3E}">
        <p14:creationId xmlns:p14="http://schemas.microsoft.com/office/powerpoint/2010/main" val="2177598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30DC0-2C80-4763-93CC-6F836B7F2D4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8023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30DC0-2C80-4763-93CC-6F836B7F2D48}" type="slidenum">
              <a:rPr lang="en-US" smtClean="0"/>
              <a:t>7</a:t>
            </a:fld>
            <a:endParaRPr lang="en-US"/>
          </a:p>
        </p:txBody>
      </p:sp>
    </p:spTree>
    <p:extLst>
      <p:ext uri="{BB962C8B-B14F-4D97-AF65-F5344CB8AC3E}">
        <p14:creationId xmlns:p14="http://schemas.microsoft.com/office/powerpoint/2010/main" val="325887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30DC0-2C80-4763-93CC-6F836B7F2D48}" type="slidenum">
              <a:rPr lang="en-US" smtClean="0"/>
              <a:t>8</a:t>
            </a:fld>
            <a:endParaRPr lang="en-US"/>
          </a:p>
        </p:txBody>
      </p:sp>
    </p:spTree>
    <p:extLst>
      <p:ext uri="{BB962C8B-B14F-4D97-AF65-F5344CB8AC3E}">
        <p14:creationId xmlns:p14="http://schemas.microsoft.com/office/powerpoint/2010/main" val="2885125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30DC0-2C80-4763-93CC-6F836B7F2D48}" type="slidenum">
              <a:rPr lang="en-US" smtClean="0"/>
              <a:t>9</a:t>
            </a:fld>
            <a:endParaRPr lang="en-US"/>
          </a:p>
        </p:txBody>
      </p:sp>
    </p:spTree>
    <p:extLst>
      <p:ext uri="{BB962C8B-B14F-4D97-AF65-F5344CB8AC3E}">
        <p14:creationId xmlns:p14="http://schemas.microsoft.com/office/powerpoint/2010/main" val="1022863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30DC0-2C80-4763-93CC-6F836B7F2D4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2286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30DC0-2C80-4763-93CC-6F836B7F2D48}" type="slidenum">
              <a:rPr lang="en-US" smtClean="0"/>
              <a:t>11</a:t>
            </a:fld>
            <a:endParaRPr lang="en-US"/>
          </a:p>
        </p:txBody>
      </p:sp>
    </p:spTree>
    <p:extLst>
      <p:ext uri="{BB962C8B-B14F-4D97-AF65-F5344CB8AC3E}">
        <p14:creationId xmlns:p14="http://schemas.microsoft.com/office/powerpoint/2010/main" val="1712119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30DC0-2C80-4763-93CC-6F836B7F2D4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12119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30DC0-2C80-4763-93CC-6F836B7F2D48}" type="slidenum">
              <a:rPr lang="en-US" smtClean="0"/>
              <a:t>13</a:t>
            </a:fld>
            <a:endParaRPr lang="en-US"/>
          </a:p>
        </p:txBody>
      </p:sp>
    </p:spTree>
    <p:extLst>
      <p:ext uri="{BB962C8B-B14F-4D97-AF65-F5344CB8AC3E}">
        <p14:creationId xmlns:p14="http://schemas.microsoft.com/office/powerpoint/2010/main" val="880234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30DC0-2C80-4763-93CC-6F836B7F2D4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880234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107" y="1905000"/>
            <a:ext cx="6859786" cy="2667000"/>
          </a:xfrm>
        </p:spPr>
        <p:txBody>
          <a:bodyPr>
            <a:noAutofit/>
          </a:bodyPr>
          <a:lstStyle>
            <a:lvl1pPr>
              <a:defRPr sz="5400"/>
            </a:lvl1pPr>
          </a:lstStyle>
          <a:p>
            <a:r>
              <a:rPr/>
              <a:t>Click to edit Master title style</a:t>
            </a:r>
          </a:p>
        </p:txBody>
      </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edit Master subtitle style</a:t>
            </a:r>
          </a:p>
        </p:txBody>
      </p:sp>
      <p:grpSp>
        <p:nvGrpSpPr>
          <p:cNvPr id="256" name="line"/>
          <p:cNvGrpSpPr/>
          <p:nvPr/>
        </p:nvGrpSpPr>
        <p:grpSpPr bwMode="invGray">
          <a:xfrm>
            <a:off x="1188982" y="4724400"/>
            <a:ext cx="6475638"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Tree>
    <p:extLst>
      <p:ext uri="{BB962C8B-B14F-4D97-AF65-F5344CB8AC3E}">
        <p14:creationId xmlns:p14="http://schemas.microsoft.com/office/powerpoint/2010/main" val="193685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10/10/2014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54035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4338754" y="3480593"/>
            <a:ext cx="6492240" cy="48019"/>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Vertical Title 1"/>
          <p:cNvSpPr>
            <a:spLocks noGrp="1"/>
          </p:cNvSpPr>
          <p:nvPr>
            <p:ph type="title" orient="vert"/>
          </p:nvPr>
        </p:nvSpPr>
        <p:spPr>
          <a:xfrm>
            <a:off x="7773233" y="274639"/>
            <a:ext cx="1028968" cy="5901747"/>
          </a:xfrm>
        </p:spPr>
        <p:txBody>
          <a:bodyPr vert="eaVert"/>
          <a:lstStyle/>
          <a:p>
            <a:r>
              <a:rPr/>
              <a:t>Click to edit Master title style</a:t>
            </a:r>
          </a:p>
        </p:txBody>
      </p:sp>
      <p:sp>
        <p:nvSpPr>
          <p:cNvPr id="3" name="Vertical Text Placeholder 2"/>
          <p:cNvSpPr>
            <a:spLocks noGrp="1"/>
          </p:cNvSpPr>
          <p:nvPr>
            <p:ph type="body" orient="vert" idx="1"/>
          </p:nvPr>
        </p:nvSpPr>
        <p:spPr>
          <a:xfrm>
            <a:off x="456128" y="277814"/>
            <a:ext cx="6859787" cy="5898573"/>
          </a:xfrm>
        </p:spPr>
        <p:txBody>
          <a:bodyPr vert="eaVert"/>
          <a:lstStyle>
            <a:lvl5pPr>
              <a:defRPr/>
            </a:lvl5pPr>
            <a:lvl6pPr>
              <a:defRPr/>
            </a:lvl6pPr>
            <a:lvl7pPr>
              <a:defRPr/>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10/10/2014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25735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142108" y="1514475"/>
            <a:ext cx="7929246"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8" y="274638"/>
            <a:ext cx="6859785" cy="1020762"/>
          </a:xfrm>
        </p:spPr>
        <p:txBody>
          <a:bodyPr/>
          <a:lstStyle/>
          <a:p>
            <a:r>
              <a:rPr/>
              <a:t>Click to edit Master title style</a:t>
            </a: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10/10/2014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31873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7" y="1905000"/>
            <a:ext cx="6859786" cy="2667000"/>
          </a:xfrm>
        </p:spPr>
        <p:txBody>
          <a:bodyPr anchor="b">
            <a:noAutofit/>
          </a:bodyPr>
          <a:lstStyle>
            <a:lvl1pPr algn="l">
              <a:defRPr sz="4400" b="0" cap="none" baseline="0"/>
            </a:lvl1pPr>
          </a:lstStyle>
          <a:p>
            <a:r>
              <a:rPr/>
              <a:t>Click to edit Master title style</a:t>
            </a:r>
          </a:p>
        </p:txBody>
      </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10/10/2014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37956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8" y="274638"/>
            <a:ext cx="6859785" cy="1020762"/>
          </a:xfrm>
        </p:spPr>
        <p:txBody>
          <a:bodyPr/>
          <a:lstStyle/>
          <a:p>
            <a:r>
              <a:rPr/>
              <a:t>Click to edit Master title style</a:t>
            </a:r>
          </a:p>
        </p:txBody>
      </p:sp>
      <p:sp>
        <p:nvSpPr>
          <p:cNvPr id="3" name="Content Placeholder 2"/>
          <p:cNvSpPr>
            <a:spLocks noGrp="1"/>
          </p:cNvSpPr>
          <p:nvPr>
            <p:ph sz="half" idx="1"/>
          </p:nvPr>
        </p:nvSpPr>
        <p:spPr>
          <a:xfrm>
            <a:off x="1142107" y="1905000"/>
            <a:ext cx="3315563"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4686332" y="1905000"/>
            <a:ext cx="3315562"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10/10/2014</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04445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8" y="274638"/>
            <a:ext cx="6859785" cy="1020762"/>
          </a:xfrm>
        </p:spPr>
        <p:txBody>
          <a:bodyPr/>
          <a:lstStyle>
            <a:lvl1pPr>
              <a:defRPr/>
            </a:lvl1pPr>
          </a:lstStyle>
          <a:p>
            <a:r>
              <a:rPr/>
              <a:t>Click to edit Master title style</a:t>
            </a:r>
          </a:p>
        </p:txBody>
      </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4688616" y="2819400"/>
            <a:ext cx="3313277"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9AFE8FB1-0A7A-443E-AAF7-31D4FA1AA312}" type="datetimeFigureOut">
              <a:rPr lang="en-US">
                <a:solidFill>
                  <a:prstClr val="white">
                    <a:tint val="75000"/>
                  </a:prstClr>
                </a:solidFill>
              </a:rPr>
              <a:pPr/>
              <a:t>10/10/2014</a:t>
            </a:fld>
            <a:endParaRPr>
              <a:solidFill>
                <a:prstClr val="white">
                  <a:tint val="75000"/>
                </a:prstClr>
              </a:solidFill>
            </a:endParaRPr>
          </a:p>
        </p:txBody>
      </p:sp>
      <p:sp>
        <p:nvSpPr>
          <p:cNvPr id="8" name="Footer Placeholder 7"/>
          <p:cNvSpPr>
            <a:spLocks noGrp="1"/>
          </p:cNvSpPr>
          <p:nvPr>
            <p:ph type="ftr" sz="quarter" idx="11"/>
          </p:nvPr>
        </p:nvSpPr>
        <p:spPr/>
        <p:txBody>
          <a:bodyPr/>
          <a:lstStyle/>
          <a:p>
            <a:endParaRPr>
              <a:solidFill>
                <a:prstClr val="white">
                  <a:tint val="75000"/>
                </a:prstClr>
              </a:solidFill>
            </a:endParaRPr>
          </a:p>
        </p:txBody>
      </p:sp>
      <p:sp>
        <p:nvSpPr>
          <p:cNvPr id="9" name="Slide Number Placeholder 8"/>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63414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142108" y="1514475"/>
            <a:ext cx="7929246"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9AFE8FB1-0A7A-443E-AAF7-31D4FA1AA312}" type="datetimeFigureOut">
              <a:rPr lang="en-US">
                <a:solidFill>
                  <a:prstClr val="white">
                    <a:tint val="75000"/>
                  </a:prstClr>
                </a:solidFill>
              </a:rPr>
              <a:pPr/>
              <a:t>10/10/2014</a:t>
            </a:fld>
            <a:endParaRPr>
              <a:solidFill>
                <a:prstClr val="white">
                  <a:tint val="75000"/>
                </a:prstClr>
              </a:solidFill>
            </a:endParaRPr>
          </a:p>
        </p:txBody>
      </p:sp>
      <p:sp>
        <p:nvSpPr>
          <p:cNvPr id="4" name="Footer Placeholder 3"/>
          <p:cNvSpPr>
            <a:spLocks noGrp="1"/>
          </p:cNvSpPr>
          <p:nvPr>
            <p:ph type="ftr" sz="quarter" idx="11"/>
          </p:nvPr>
        </p:nvSpPr>
        <p:spPr/>
        <p:txBody>
          <a:bodyPr/>
          <a:lstStyle/>
          <a:p>
            <a:endParaRPr>
              <a:solidFill>
                <a:prstClr val="white">
                  <a:tint val="75000"/>
                </a:prstClr>
              </a:solidFill>
            </a:endParaRPr>
          </a:p>
        </p:txBody>
      </p:sp>
      <p:sp>
        <p:nvSpPr>
          <p:cNvPr id="5" name="Slide Number Placeholder 4"/>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10073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solidFill>
                  <a:prstClr val="white">
                    <a:tint val="75000"/>
                  </a:prstClr>
                </a:solidFill>
              </a:rPr>
              <a:pPr/>
              <a:t>10/10/2014</a:t>
            </a:fld>
            <a:endParaRPr>
              <a:solidFill>
                <a:prstClr val="white">
                  <a:tint val="75000"/>
                </a:prstClr>
              </a:solidFill>
            </a:endParaRPr>
          </a:p>
        </p:txBody>
      </p:sp>
      <p:sp>
        <p:nvSpPr>
          <p:cNvPr id="3" name="Footer Placeholder 2"/>
          <p:cNvSpPr>
            <a:spLocks noGrp="1"/>
          </p:cNvSpPr>
          <p:nvPr>
            <p:ph type="ftr" sz="quarter" idx="11"/>
          </p:nvPr>
        </p:nvSpPr>
        <p:spPr/>
        <p:txBody>
          <a:bodyPr/>
          <a:lstStyle/>
          <a:p>
            <a:endParaRPr>
              <a:solidFill>
                <a:prstClr val="white">
                  <a:tint val="75000"/>
                </a:prstClr>
              </a:solidFill>
            </a:endParaRPr>
          </a:p>
        </p:txBody>
      </p:sp>
      <p:sp>
        <p:nvSpPr>
          <p:cNvPr id="4" name="Slide Number Placeholder 3"/>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31759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3314242" y="1630822"/>
            <a:ext cx="4719500"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a:t>Click to edit Master title style</a:t>
            </a:r>
          </a:p>
        </p:txBody>
      </p:sp>
      <p:sp>
        <p:nvSpPr>
          <p:cNvPr id="3" name="Content Placeholder 2"/>
          <p:cNvSpPr>
            <a:spLocks noGrp="1"/>
          </p:cNvSpPr>
          <p:nvPr>
            <p:ph idx="1"/>
          </p:nvPr>
        </p:nvSpPr>
        <p:spPr>
          <a:xfrm>
            <a:off x="3533436" y="1905000"/>
            <a:ext cx="4253068"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10/10/2014</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86867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085908" y="1630822"/>
            <a:ext cx="4719500"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a:t>Click to edit Master title style</a:t>
            </a:r>
          </a:p>
        </p:txBody>
      </p:sp>
      <p:sp>
        <p:nvSpPr>
          <p:cNvPr id="3" name="Picture Placeholder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10/10/2014</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98857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solidFill>
                  <a:prstClr val="white">
                    <a:tint val="75000"/>
                  </a:prstClr>
                </a:solidFill>
              </a:rPr>
              <a:pPr/>
              <a:t>10/10/2014</a:t>
            </a:fld>
            <a:endParaRPr>
              <a:solidFill>
                <a:prstClr val="white">
                  <a:tint val="75000"/>
                </a:prstClr>
              </a:solidFill>
            </a:endParaRPr>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solidFill>
                <a:prstClr val="white">
                  <a:tint val="75000"/>
                </a:prstClr>
              </a:solidFill>
            </a:endParaRPr>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8534443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prstTxWarp prst="textDeflateInflate">
              <a:avLst/>
            </a:prstTxWarp>
          </a:bodyPr>
          <a:lstStyle/>
          <a:p>
            <a:pPr algn="ctr"/>
            <a:r>
              <a:rPr lang="en-US" dirty="0" smtClean="0">
                <a:effectLst>
                  <a:glow rad="101600">
                    <a:schemeClr val="accent4">
                      <a:satMod val="175000"/>
                      <a:alpha val="40000"/>
                    </a:schemeClr>
                  </a:glow>
                </a:effectLst>
                <a:latin typeface="KG Broken Vessels Sketch" pitchFamily="2" charset="0"/>
              </a:rPr>
              <a:t>Realized Eschatology?</a:t>
            </a:r>
            <a:endParaRPr lang="en-US" dirty="0">
              <a:effectLst>
                <a:glow rad="101600">
                  <a:schemeClr val="accent4">
                    <a:satMod val="175000"/>
                    <a:alpha val="40000"/>
                  </a:schemeClr>
                </a:glow>
              </a:effectLst>
              <a:latin typeface="KG Broken Vessels Sketch" pitchFamily="2" charset="0"/>
            </a:endParaRPr>
          </a:p>
        </p:txBody>
      </p:sp>
      <p:sp>
        <p:nvSpPr>
          <p:cNvPr id="5" name="Subtitle 4"/>
          <p:cNvSpPr>
            <a:spLocks noGrp="1"/>
          </p:cNvSpPr>
          <p:nvPr>
            <p:ph type="subTitle" idx="1"/>
          </p:nvPr>
        </p:nvSpPr>
        <p:spPr/>
        <p:txBody>
          <a:bodyPr>
            <a:noAutofit/>
          </a:bodyPr>
          <a:lstStyle/>
          <a:p>
            <a:pPr algn="ctr"/>
            <a:r>
              <a:rPr lang="en-US" sz="4400" dirty="0" smtClean="0">
                <a:solidFill>
                  <a:schemeClr val="accent2">
                    <a:lumMod val="75000"/>
                  </a:schemeClr>
                </a:solidFill>
                <a:latin typeface="VTCAllSkratchedUpOne" panose="02000506000000020004" pitchFamily="2" charset="0"/>
              </a:rPr>
              <a:t>The AD 70 Doctrine</a:t>
            </a:r>
          </a:p>
          <a:p>
            <a:pPr algn="ctr"/>
            <a:r>
              <a:rPr lang="en-US" sz="4400" dirty="0" smtClean="0">
                <a:latin typeface="VTCAllSkratchedUpOne" panose="02000506000000020004" pitchFamily="2" charset="0"/>
              </a:rPr>
              <a:t>(part </a:t>
            </a:r>
            <a:r>
              <a:rPr lang="en-US" sz="4400" dirty="0">
                <a:latin typeface="VTCAllSkratchedUpOne" panose="02000506000000020004" pitchFamily="2" charset="0"/>
              </a:rPr>
              <a:t>5</a:t>
            </a:r>
            <a:r>
              <a:rPr lang="en-US" sz="4400" dirty="0" smtClean="0">
                <a:latin typeface="VTCAllSkratchedUpOne" panose="02000506000000020004" pitchFamily="2" charset="0"/>
              </a:rPr>
              <a:t>)</a:t>
            </a:r>
            <a:endParaRPr lang="en-US" sz="4400" dirty="0">
              <a:latin typeface="VTCAllSkratchedUpOne" panose="02000506000000020004" pitchFamily="2" charset="0"/>
            </a:endParaRPr>
          </a:p>
        </p:txBody>
      </p:sp>
    </p:spTree>
    <p:extLst>
      <p:ext uri="{BB962C8B-B14F-4D97-AF65-F5344CB8AC3E}">
        <p14:creationId xmlns:p14="http://schemas.microsoft.com/office/powerpoint/2010/main" val="1228952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87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9200"/>
                            </p:stCondLst>
                            <p:childTnLst>
                              <p:par>
                                <p:cTn id="13" presetID="22" presetClass="entr" presetSubtype="8"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solidFill>
                  <a:prstClr val="white"/>
                </a:solidFill>
                <a:latin typeface="KG Broken Vessels Sketch" pitchFamily="2" charset="0"/>
              </a:rPr>
              <a:t>Galatians 4:21-31</a:t>
            </a:r>
            <a:endParaRPr lang="en-US" dirty="0"/>
          </a:p>
        </p:txBody>
      </p:sp>
      <p:sp>
        <p:nvSpPr>
          <p:cNvPr id="3" name="Content Placeholder 2"/>
          <p:cNvSpPr>
            <a:spLocks noGrp="1"/>
          </p:cNvSpPr>
          <p:nvPr>
            <p:ph idx="1"/>
          </p:nvPr>
        </p:nvSpPr>
        <p:spPr/>
        <p:txBody>
          <a:bodyPr>
            <a:normAutofit/>
          </a:bodyPr>
          <a:lstStyle/>
          <a:p>
            <a:r>
              <a:rPr lang="en-US" sz="3000" dirty="0" smtClean="0">
                <a:solidFill>
                  <a:prstClr val="white"/>
                </a:solidFill>
                <a:latin typeface="DK Cool Crayon" pitchFamily="2" charset="0"/>
              </a:rPr>
              <a:t>A </a:t>
            </a:r>
            <a:r>
              <a:rPr lang="en-US" sz="3000" dirty="0">
                <a:solidFill>
                  <a:prstClr val="white"/>
                </a:solidFill>
                <a:latin typeface="DK Cool Crayon" pitchFamily="2" charset="0"/>
              </a:rPr>
              <a:t>Jerusalem in bondage </a:t>
            </a:r>
            <a:r>
              <a:rPr lang="en-US" sz="3000" dirty="0">
                <a:solidFill>
                  <a:schemeClr val="accent4"/>
                </a:solidFill>
                <a:latin typeface="DK Cool Crayon" pitchFamily="2" charset="0"/>
              </a:rPr>
              <a:t>versus</a:t>
            </a:r>
            <a:r>
              <a:rPr lang="en-US" sz="3000" dirty="0">
                <a:solidFill>
                  <a:prstClr val="white"/>
                </a:solidFill>
                <a:latin typeface="DK Cool Crayon" pitchFamily="2" charset="0"/>
              </a:rPr>
              <a:t> the Jerusalem which is above (4:25, 26)</a:t>
            </a:r>
          </a:p>
          <a:p>
            <a:pPr lvl="1"/>
            <a:r>
              <a:rPr lang="en-US" sz="2600" dirty="0">
                <a:solidFill>
                  <a:prstClr val="white"/>
                </a:solidFill>
                <a:latin typeface="DK Cool Crayon" pitchFamily="2" charset="0"/>
              </a:rPr>
              <a:t>not part of the same, but distinct from one another (4:30, 31</a:t>
            </a:r>
            <a:r>
              <a:rPr lang="en-US" sz="2600" dirty="0" smtClean="0">
                <a:solidFill>
                  <a:prstClr val="white"/>
                </a:solidFill>
                <a:latin typeface="DK Cool Crayon" pitchFamily="2" charset="0"/>
              </a:rPr>
              <a:t>)!</a:t>
            </a:r>
          </a:p>
          <a:p>
            <a:pPr lvl="1"/>
            <a:r>
              <a:rPr lang="en-US" sz="2600" dirty="0" smtClean="0">
                <a:solidFill>
                  <a:prstClr val="white"/>
                </a:solidFill>
                <a:latin typeface="DK Cool Crayon" pitchFamily="2" charset="0"/>
              </a:rPr>
              <a:t>Jerusalem above did not rise from the ashes of the Jerusalem below</a:t>
            </a:r>
            <a:endParaRPr lang="en-US" dirty="0"/>
          </a:p>
          <a:p>
            <a:pPr lvl="1"/>
            <a:r>
              <a:rPr lang="en-US" sz="2600" dirty="0" smtClean="0">
                <a:solidFill>
                  <a:prstClr val="white"/>
                </a:solidFill>
                <a:latin typeface="DK Cool Crayon" pitchFamily="2" charset="0"/>
              </a:rPr>
              <a:t>One could not be a child of the bondwoman and of the freewoman at same time</a:t>
            </a:r>
            <a:endParaRPr lang="en-US" sz="2600" dirty="0">
              <a:solidFill>
                <a:prstClr val="white"/>
              </a:solidFill>
              <a:latin typeface="DK Cool Crayon" pitchFamily="2" charset="0"/>
            </a:endParaRPr>
          </a:p>
        </p:txBody>
      </p:sp>
    </p:spTree>
    <p:extLst>
      <p:ext uri="{BB962C8B-B14F-4D97-AF65-F5344CB8AC3E}">
        <p14:creationId xmlns:p14="http://schemas.microsoft.com/office/powerpoint/2010/main" val="74391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solidFill>
                  <a:prstClr val="white"/>
                </a:solidFill>
                <a:latin typeface="KG Broken Vessels Sketch" pitchFamily="2" charset="0"/>
              </a:rPr>
              <a:t>Galatians 4:21-31</a:t>
            </a:r>
            <a:endParaRPr lang="en-US" dirty="0"/>
          </a:p>
        </p:txBody>
      </p:sp>
      <p:sp>
        <p:nvSpPr>
          <p:cNvPr id="3" name="Content Placeholder 2"/>
          <p:cNvSpPr>
            <a:spLocks noGrp="1"/>
          </p:cNvSpPr>
          <p:nvPr>
            <p:ph idx="1"/>
          </p:nvPr>
        </p:nvSpPr>
        <p:spPr>
          <a:xfrm>
            <a:off x="1142108" y="1676400"/>
            <a:ext cx="6859786" cy="5181600"/>
          </a:xfrm>
        </p:spPr>
        <p:txBody>
          <a:bodyPr>
            <a:noAutofit/>
          </a:bodyPr>
          <a:lstStyle/>
          <a:p>
            <a:r>
              <a:rPr lang="en-US" sz="3600" dirty="0" smtClean="0">
                <a:latin typeface="DK Cool Crayon" pitchFamily="2" charset="0"/>
              </a:rPr>
              <a:t>The Point of the Allegory: </a:t>
            </a:r>
          </a:p>
          <a:p>
            <a:pPr lvl="1"/>
            <a:r>
              <a:rPr lang="en-US" sz="3200" dirty="0">
                <a:solidFill>
                  <a:schemeClr val="accent2"/>
                </a:solidFill>
                <a:latin typeface="DK Cool Crayon" pitchFamily="2" charset="0"/>
              </a:rPr>
              <a:t>Design</a:t>
            </a:r>
            <a:r>
              <a:rPr lang="en-US" sz="3200" dirty="0">
                <a:latin typeface="DK Cool Crayon" pitchFamily="2" charset="0"/>
              </a:rPr>
              <a:t> not to teach an overlapping of </a:t>
            </a:r>
            <a:r>
              <a:rPr lang="en-US" sz="3200" dirty="0" smtClean="0">
                <a:latin typeface="DK Cool Crayon" pitchFamily="2" charset="0"/>
              </a:rPr>
              <a:t>covenants</a:t>
            </a:r>
          </a:p>
          <a:p>
            <a:pPr lvl="2"/>
            <a:r>
              <a:rPr lang="en-US" sz="3000" dirty="0" smtClean="0">
                <a:latin typeface="DK Cool Crayon" pitchFamily="2" charset="0"/>
              </a:rPr>
              <a:t>Isaac </a:t>
            </a:r>
            <a:r>
              <a:rPr lang="en-US" sz="3000" dirty="0">
                <a:latin typeface="DK Cool Crayon" pitchFamily="2" charset="0"/>
              </a:rPr>
              <a:t>did not rise out of the deadness of Ishmael</a:t>
            </a:r>
            <a:r>
              <a:rPr lang="en-US" sz="3000" dirty="0" smtClean="0">
                <a:latin typeface="DK Cool Crayon" pitchFamily="2" charset="0"/>
              </a:rPr>
              <a:t>!</a:t>
            </a:r>
          </a:p>
          <a:p>
            <a:pPr lvl="2"/>
            <a:r>
              <a:rPr lang="en-US" sz="3000" dirty="0" smtClean="0">
                <a:latin typeface="DK Cool Crayon" pitchFamily="2" charset="0"/>
              </a:rPr>
              <a:t>Isaac did not become heir only when Ishmael was sent away</a:t>
            </a:r>
            <a:endParaRPr lang="en-US" sz="3000" dirty="0" smtClean="0">
              <a:latin typeface="DK Cool Crayon" pitchFamily="2" charset="0"/>
            </a:endParaRPr>
          </a:p>
          <a:p>
            <a:pPr lvl="2"/>
            <a:r>
              <a:rPr lang="en-US" sz="3000" dirty="0" smtClean="0">
                <a:latin typeface="DK Cool Crayon" pitchFamily="2" charset="0"/>
              </a:rPr>
              <a:t>Son of bondwoman shall not be heir “with” son of freewoman</a:t>
            </a:r>
            <a:endParaRPr lang="en-US" sz="3000" dirty="0">
              <a:latin typeface="DK Cool Crayon" pitchFamily="2" charset="0"/>
            </a:endParaRPr>
          </a:p>
        </p:txBody>
      </p:sp>
    </p:spTree>
    <p:extLst>
      <p:ext uri="{BB962C8B-B14F-4D97-AF65-F5344CB8AC3E}">
        <p14:creationId xmlns:p14="http://schemas.microsoft.com/office/powerpoint/2010/main" val="424677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solidFill>
                  <a:prstClr val="white"/>
                </a:solidFill>
                <a:latin typeface="KG Broken Vessels Sketch" pitchFamily="2" charset="0"/>
              </a:rPr>
              <a:t>Galatians 4:21-31</a:t>
            </a:r>
            <a:endParaRPr lang="en-US" dirty="0"/>
          </a:p>
        </p:txBody>
      </p:sp>
      <p:sp>
        <p:nvSpPr>
          <p:cNvPr id="3" name="Content Placeholder 2"/>
          <p:cNvSpPr>
            <a:spLocks noGrp="1"/>
          </p:cNvSpPr>
          <p:nvPr>
            <p:ph idx="1"/>
          </p:nvPr>
        </p:nvSpPr>
        <p:spPr>
          <a:xfrm>
            <a:off x="1142108" y="1676400"/>
            <a:ext cx="6859786" cy="5181600"/>
          </a:xfrm>
        </p:spPr>
        <p:txBody>
          <a:bodyPr>
            <a:noAutofit/>
          </a:bodyPr>
          <a:lstStyle/>
          <a:p>
            <a:r>
              <a:rPr lang="en-US" sz="3600" dirty="0" smtClean="0">
                <a:latin typeface="DK Cool Crayon" pitchFamily="2" charset="0"/>
              </a:rPr>
              <a:t>The Point of the Allegory: </a:t>
            </a:r>
          </a:p>
          <a:p>
            <a:pPr lvl="1"/>
            <a:r>
              <a:rPr lang="en-US" sz="3200" dirty="0" smtClean="0">
                <a:solidFill>
                  <a:schemeClr val="accent2">
                    <a:lumMod val="75000"/>
                  </a:schemeClr>
                </a:solidFill>
                <a:latin typeface="DK Cool Crayon" pitchFamily="2" charset="0"/>
              </a:rPr>
              <a:t>Design </a:t>
            </a:r>
            <a:r>
              <a:rPr lang="en-US" sz="3200" dirty="0" smtClean="0">
                <a:latin typeface="DK Cool Crayon" pitchFamily="2" charset="0"/>
              </a:rPr>
              <a:t>is a warning to not </a:t>
            </a:r>
            <a:r>
              <a:rPr lang="en-US" sz="3200" dirty="0" smtClean="0">
                <a:latin typeface="DK Cool Crayon" pitchFamily="2" charset="0"/>
              </a:rPr>
              <a:t>revert </a:t>
            </a:r>
            <a:r>
              <a:rPr lang="en-US" sz="3200" dirty="0" smtClean="0">
                <a:latin typeface="DK Cool Crayon" pitchFamily="2" charset="0"/>
              </a:rPr>
              <a:t>to the bondage of the Law of </a:t>
            </a:r>
            <a:r>
              <a:rPr lang="en-US" sz="3200" dirty="0" smtClean="0">
                <a:latin typeface="DK Cool Crayon" pitchFamily="2" charset="0"/>
              </a:rPr>
              <a:t>Moses (4:21)</a:t>
            </a:r>
            <a:endParaRPr lang="en-US" sz="3200" dirty="0" smtClean="0">
              <a:latin typeface="DK Cool Crayon" pitchFamily="2" charset="0"/>
            </a:endParaRPr>
          </a:p>
          <a:p>
            <a:pPr lvl="2"/>
            <a:r>
              <a:rPr lang="en-US" sz="3000" dirty="0" smtClean="0">
                <a:latin typeface="DK Cool Crayon" pitchFamily="2" charset="0"/>
              </a:rPr>
              <a:t>live as children of the </a:t>
            </a:r>
            <a:r>
              <a:rPr lang="en-US" sz="3000" dirty="0" smtClean="0">
                <a:latin typeface="DK Cool Crayon" pitchFamily="2" charset="0"/>
              </a:rPr>
              <a:t>freewoman </a:t>
            </a:r>
            <a:r>
              <a:rPr lang="en-US" sz="3000" dirty="0" smtClean="0">
                <a:latin typeface="DK Cool Crayon" pitchFamily="2" charset="0"/>
              </a:rPr>
              <a:t>through the </a:t>
            </a:r>
            <a:r>
              <a:rPr lang="en-US" sz="3000" dirty="0" smtClean="0">
                <a:latin typeface="DK Cool Crayon" pitchFamily="2" charset="0"/>
              </a:rPr>
              <a:t>faith</a:t>
            </a:r>
          </a:p>
          <a:p>
            <a:pPr lvl="3"/>
            <a:r>
              <a:rPr lang="en-US" sz="2800" dirty="0" smtClean="0">
                <a:latin typeface="DK Cool Crayon" pitchFamily="2" charset="0"/>
              </a:rPr>
              <a:t>2:16</a:t>
            </a:r>
            <a:r>
              <a:rPr lang="en-US" sz="2800" dirty="0" smtClean="0">
                <a:latin typeface="DK Cool Crayon" pitchFamily="2" charset="0"/>
              </a:rPr>
              <a:t>, 20, 21; 3:23-25; 4:3-5; </a:t>
            </a:r>
            <a:r>
              <a:rPr lang="en-US" sz="2800" dirty="0" smtClean="0">
                <a:latin typeface="DK Cool Crayon" pitchFamily="2" charset="0"/>
              </a:rPr>
              <a:t>5:1-4</a:t>
            </a:r>
          </a:p>
          <a:p>
            <a:pPr lvl="2"/>
            <a:r>
              <a:rPr lang="en-US" sz="3000" dirty="0" smtClean="0">
                <a:latin typeface="DK Cool Crayon" pitchFamily="2" charset="0"/>
              </a:rPr>
              <a:t>Applications can still exist today</a:t>
            </a:r>
          </a:p>
          <a:p>
            <a:pPr lvl="3"/>
            <a:r>
              <a:rPr lang="en-US" sz="2800" dirty="0" smtClean="0">
                <a:latin typeface="DK Cool Crayon" pitchFamily="2" charset="0"/>
              </a:rPr>
              <a:t>Who are we listening to? </a:t>
            </a:r>
            <a:endParaRPr lang="en-US" sz="3000" dirty="0" smtClean="0">
              <a:latin typeface="DK Cool Crayon" pitchFamily="2" charset="0"/>
            </a:endParaRPr>
          </a:p>
        </p:txBody>
      </p:sp>
    </p:spTree>
    <p:extLst>
      <p:ext uri="{BB962C8B-B14F-4D97-AF65-F5344CB8AC3E}">
        <p14:creationId xmlns:p14="http://schemas.microsoft.com/office/powerpoint/2010/main" val="312902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KG Broken Vessels Sketch" pitchFamily="2" charset="0"/>
              </a:rPr>
              <a:t>No Overlapping of Covenants</a:t>
            </a:r>
            <a:endParaRPr lang="en-US" sz="4000" dirty="0">
              <a:latin typeface="KG Broken Vessels Sketch" pitchFamily="2" charset="0"/>
            </a:endParaRPr>
          </a:p>
        </p:txBody>
      </p:sp>
      <p:sp>
        <p:nvSpPr>
          <p:cNvPr id="3" name="Content Placeholder 2"/>
          <p:cNvSpPr>
            <a:spLocks noGrp="1"/>
          </p:cNvSpPr>
          <p:nvPr>
            <p:ph idx="1"/>
          </p:nvPr>
        </p:nvSpPr>
        <p:spPr>
          <a:xfrm>
            <a:off x="1142108" y="1905000"/>
            <a:ext cx="6859786" cy="4953000"/>
          </a:xfrm>
        </p:spPr>
        <p:txBody>
          <a:bodyPr>
            <a:normAutofit fontScale="92500"/>
          </a:bodyPr>
          <a:lstStyle/>
          <a:p>
            <a:pPr marL="0" indent="0">
              <a:buNone/>
            </a:pPr>
            <a:r>
              <a:rPr lang="en-US" sz="4000" dirty="0" smtClean="0">
                <a:latin typeface="DK Cool Crayon" pitchFamily="2" charset="0"/>
              </a:rPr>
              <a:t>If both were viable covenants at the same time</a:t>
            </a:r>
          </a:p>
          <a:p>
            <a:r>
              <a:rPr lang="en-US" sz="3600" dirty="0" smtClean="0">
                <a:solidFill>
                  <a:schemeClr val="accent1">
                    <a:lumMod val="60000"/>
                    <a:lumOff val="40000"/>
                  </a:schemeClr>
                </a:solidFill>
                <a:latin typeface="KG Broken Vessels Sketch" pitchFamily="2" charset="0"/>
              </a:rPr>
              <a:t>Spiritual adultery (Rom. 7:1-6)</a:t>
            </a:r>
          </a:p>
          <a:p>
            <a:r>
              <a:rPr lang="en-US" sz="3600" dirty="0" smtClean="0">
                <a:solidFill>
                  <a:schemeClr val="accent1">
                    <a:lumMod val="60000"/>
                    <a:lumOff val="40000"/>
                  </a:schemeClr>
                </a:solidFill>
                <a:latin typeface="KG Broken Vessels Sketch" pitchFamily="2" charset="0"/>
              </a:rPr>
              <a:t>The power of the cross is diminished (Col. 2:13-15)</a:t>
            </a:r>
          </a:p>
          <a:p>
            <a:r>
              <a:rPr lang="en-US" sz="3600" dirty="0" smtClean="0">
                <a:solidFill>
                  <a:schemeClr val="accent1">
                    <a:lumMod val="60000"/>
                    <a:lumOff val="40000"/>
                  </a:schemeClr>
                </a:solidFill>
                <a:latin typeface="KG Broken Vessels Sketch" pitchFamily="2" charset="0"/>
              </a:rPr>
              <a:t>Two priesthoods </a:t>
            </a:r>
            <a:r>
              <a:rPr lang="en-US" sz="3600" dirty="0" smtClean="0">
                <a:solidFill>
                  <a:schemeClr val="accent1">
                    <a:lumMod val="60000"/>
                    <a:lumOff val="40000"/>
                  </a:schemeClr>
                </a:solidFill>
                <a:latin typeface="KG Broken Vessels Sketch" pitchFamily="2" charset="0"/>
              </a:rPr>
              <a:t>are in </a:t>
            </a:r>
            <a:r>
              <a:rPr lang="en-US" sz="3600" dirty="0" smtClean="0">
                <a:solidFill>
                  <a:schemeClr val="accent1">
                    <a:lumMod val="60000"/>
                    <a:lumOff val="40000"/>
                  </a:schemeClr>
                </a:solidFill>
                <a:latin typeface="KG Broken Vessels Sketch" pitchFamily="2" charset="0"/>
              </a:rPr>
              <a:t>force at the same time (Heb. 7:11-14)</a:t>
            </a:r>
          </a:p>
        </p:txBody>
      </p:sp>
    </p:spTree>
    <p:extLst>
      <p:ext uri="{BB962C8B-B14F-4D97-AF65-F5344CB8AC3E}">
        <p14:creationId xmlns:p14="http://schemas.microsoft.com/office/powerpoint/2010/main" val="315898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KG Broken Vessels Sketch" pitchFamily="2" charset="0"/>
              </a:rPr>
              <a:t>No Overlapping of Covenants</a:t>
            </a:r>
            <a:endParaRPr lang="en-US" sz="4000" dirty="0">
              <a:latin typeface="KG Broken Vessels Sketch" pitchFamily="2" charset="0"/>
            </a:endParaRPr>
          </a:p>
        </p:txBody>
      </p:sp>
      <p:sp>
        <p:nvSpPr>
          <p:cNvPr id="3" name="Content Placeholder 2"/>
          <p:cNvSpPr>
            <a:spLocks noGrp="1"/>
          </p:cNvSpPr>
          <p:nvPr>
            <p:ph idx="1"/>
          </p:nvPr>
        </p:nvSpPr>
        <p:spPr>
          <a:xfrm>
            <a:off x="1142108" y="1905000"/>
            <a:ext cx="6859786" cy="4953000"/>
          </a:xfrm>
        </p:spPr>
        <p:txBody>
          <a:bodyPr>
            <a:noAutofit/>
          </a:bodyPr>
          <a:lstStyle/>
          <a:p>
            <a:pPr marL="0" indent="0">
              <a:buNone/>
            </a:pPr>
            <a:r>
              <a:rPr lang="en-US" sz="4000" dirty="0" smtClean="0">
                <a:latin typeface="DK Cool Crayon" pitchFamily="2" charset="0"/>
              </a:rPr>
              <a:t>If both were viable covenants at the same time</a:t>
            </a:r>
          </a:p>
          <a:p>
            <a:r>
              <a:rPr lang="en-US" sz="3600" dirty="0" smtClean="0">
                <a:solidFill>
                  <a:schemeClr val="accent1">
                    <a:lumMod val="60000"/>
                    <a:lumOff val="40000"/>
                  </a:schemeClr>
                </a:solidFill>
                <a:latin typeface="KG Broken Vessels Sketch" pitchFamily="2" charset="0"/>
              </a:rPr>
              <a:t>Makes Jesus </a:t>
            </a:r>
            <a:r>
              <a:rPr lang="en-US" sz="3600" dirty="0" smtClean="0">
                <a:solidFill>
                  <a:schemeClr val="accent1">
                    <a:lumMod val="75000"/>
                  </a:schemeClr>
                </a:solidFill>
                <a:latin typeface="KG Broken Vessels Sketch" pitchFamily="2" charset="0"/>
              </a:rPr>
              <a:t>FAIL</a:t>
            </a:r>
            <a:r>
              <a:rPr lang="en-US" sz="3600" dirty="0" smtClean="0">
                <a:solidFill>
                  <a:schemeClr val="accent1"/>
                </a:solidFill>
                <a:latin typeface="KG Broken Vessels Sketch" pitchFamily="2" charset="0"/>
              </a:rPr>
              <a:t> </a:t>
            </a:r>
            <a:r>
              <a:rPr lang="en-US" sz="3600" dirty="0" smtClean="0">
                <a:solidFill>
                  <a:schemeClr val="accent1">
                    <a:lumMod val="60000"/>
                    <a:lumOff val="40000"/>
                  </a:schemeClr>
                </a:solidFill>
                <a:latin typeface="KG Broken Vessels Sketch" pitchFamily="2" charset="0"/>
              </a:rPr>
              <a:t>to </a:t>
            </a:r>
            <a:r>
              <a:rPr lang="en-US" sz="3600" dirty="0" smtClean="0">
                <a:solidFill>
                  <a:schemeClr val="accent1">
                    <a:lumMod val="60000"/>
                    <a:lumOff val="40000"/>
                  </a:schemeClr>
                </a:solidFill>
                <a:latin typeface="KG Broken Vessels Sketch" pitchFamily="2" charset="0"/>
              </a:rPr>
              <a:t>do what He</a:t>
            </a:r>
            <a:r>
              <a:rPr lang="en-US" sz="3600" dirty="0" smtClean="0">
                <a:solidFill>
                  <a:schemeClr val="accent1"/>
                </a:solidFill>
                <a:latin typeface="KG Broken Vessels Sketch" pitchFamily="2" charset="0"/>
              </a:rPr>
              <a:t> </a:t>
            </a:r>
            <a:r>
              <a:rPr lang="en-US" sz="3600" dirty="0" smtClean="0">
                <a:solidFill>
                  <a:schemeClr val="accent1">
                    <a:lumMod val="75000"/>
                  </a:schemeClr>
                </a:solidFill>
                <a:latin typeface="KG Broken Vessels Sketch" pitchFamily="2" charset="0"/>
              </a:rPr>
              <a:t>INTENDED</a:t>
            </a:r>
            <a:r>
              <a:rPr lang="en-US" sz="3600" dirty="0" smtClean="0">
                <a:solidFill>
                  <a:schemeClr val="accent1"/>
                </a:solidFill>
                <a:latin typeface="KG Broken Vessels Sketch" pitchFamily="2" charset="0"/>
              </a:rPr>
              <a:t> </a:t>
            </a:r>
            <a:r>
              <a:rPr lang="en-US" sz="3600" dirty="0" smtClean="0">
                <a:solidFill>
                  <a:schemeClr val="accent1">
                    <a:lumMod val="60000"/>
                    <a:lumOff val="40000"/>
                  </a:schemeClr>
                </a:solidFill>
                <a:latin typeface="KG Broken Vessels Sketch" pitchFamily="2" charset="0"/>
              </a:rPr>
              <a:t>to </a:t>
            </a:r>
            <a:r>
              <a:rPr lang="en-US" sz="3600" dirty="0" smtClean="0">
                <a:solidFill>
                  <a:schemeClr val="accent1">
                    <a:lumMod val="60000"/>
                    <a:lumOff val="40000"/>
                  </a:schemeClr>
                </a:solidFill>
                <a:latin typeface="KG Broken Vessels Sketch" pitchFamily="2" charset="0"/>
              </a:rPr>
              <a:t>do when He came to earth (Heb. 10:9, 10</a:t>
            </a:r>
            <a:r>
              <a:rPr lang="en-US" sz="3600" dirty="0" smtClean="0">
                <a:solidFill>
                  <a:schemeClr val="accent1">
                    <a:lumMod val="60000"/>
                    <a:lumOff val="40000"/>
                  </a:schemeClr>
                </a:solidFill>
                <a:latin typeface="KG Broken Vessels Sketch" pitchFamily="2" charset="0"/>
              </a:rPr>
              <a:t>)</a:t>
            </a:r>
            <a:endParaRPr lang="en-US" sz="3600" dirty="0" smtClean="0">
              <a:solidFill>
                <a:schemeClr val="accent1">
                  <a:lumMod val="60000"/>
                  <a:lumOff val="40000"/>
                </a:schemeClr>
              </a:solidFill>
              <a:latin typeface="KG Broken Vessels Sketch" pitchFamily="2" charset="0"/>
            </a:endParaRPr>
          </a:p>
        </p:txBody>
      </p:sp>
    </p:spTree>
    <p:extLst>
      <p:ext uri="{BB962C8B-B14F-4D97-AF65-F5344CB8AC3E}">
        <p14:creationId xmlns:p14="http://schemas.microsoft.com/office/powerpoint/2010/main" val="187802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KG Broken Vessels Sketch" pitchFamily="2" charset="0"/>
              </a:rPr>
              <a:t>No Overlapping of Covenants</a:t>
            </a:r>
            <a:endParaRPr lang="en-US" sz="4000" dirty="0">
              <a:latin typeface="KG Broken Vessels Sketch" pitchFamily="2" charset="0"/>
            </a:endParaRPr>
          </a:p>
        </p:txBody>
      </p:sp>
      <p:sp>
        <p:nvSpPr>
          <p:cNvPr id="3" name="Content Placeholder 2"/>
          <p:cNvSpPr>
            <a:spLocks noGrp="1"/>
          </p:cNvSpPr>
          <p:nvPr>
            <p:ph idx="1"/>
          </p:nvPr>
        </p:nvSpPr>
        <p:spPr>
          <a:xfrm>
            <a:off x="1142108" y="1905000"/>
            <a:ext cx="6859786" cy="4953000"/>
          </a:xfrm>
        </p:spPr>
        <p:txBody>
          <a:bodyPr>
            <a:noAutofit/>
          </a:bodyPr>
          <a:lstStyle/>
          <a:p>
            <a:pPr marL="0" indent="0">
              <a:buNone/>
            </a:pPr>
            <a:r>
              <a:rPr lang="en-US" sz="4000" dirty="0" smtClean="0">
                <a:latin typeface="DK Cool Crayon" pitchFamily="2" charset="0"/>
              </a:rPr>
              <a:t>If both were viable covenants at the same time</a:t>
            </a:r>
          </a:p>
          <a:p>
            <a:r>
              <a:rPr lang="en-US" sz="3600" dirty="0" smtClean="0">
                <a:solidFill>
                  <a:schemeClr val="accent4"/>
                </a:solidFill>
                <a:latin typeface="KG Broken Vessels Sketch" pitchFamily="2" charset="0"/>
              </a:rPr>
              <a:t>Peace </a:t>
            </a:r>
            <a:r>
              <a:rPr lang="en-US" sz="3600" dirty="0" smtClean="0">
                <a:solidFill>
                  <a:schemeClr val="accent4"/>
                </a:solidFill>
                <a:latin typeface="KG Broken Vessels Sketch" pitchFamily="2" charset="0"/>
              </a:rPr>
              <a:t>between Jew/Gentile/God was not achieved when Christ came to achieve it </a:t>
            </a:r>
            <a:r>
              <a:rPr lang="en-US" sz="3600" dirty="0" smtClean="0">
                <a:solidFill>
                  <a:schemeClr val="accent1"/>
                </a:solidFill>
                <a:latin typeface="KG Broken Vessels Sketch" pitchFamily="2" charset="0"/>
              </a:rPr>
              <a:t>on the cross </a:t>
            </a:r>
            <a:r>
              <a:rPr lang="en-US" sz="3600" dirty="0" smtClean="0">
                <a:solidFill>
                  <a:schemeClr val="accent4"/>
                </a:solidFill>
                <a:latin typeface="KG Broken Vessels Sketch" pitchFamily="2" charset="0"/>
              </a:rPr>
              <a:t>but only in the ashes of Jerusalem (Eph. 2:13-18)</a:t>
            </a:r>
          </a:p>
        </p:txBody>
      </p:sp>
    </p:spTree>
    <p:extLst>
      <p:ext uri="{BB962C8B-B14F-4D97-AF65-F5344CB8AC3E}">
        <p14:creationId xmlns:p14="http://schemas.microsoft.com/office/powerpoint/2010/main" val="399173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2107" y="1676400"/>
            <a:ext cx="6859786" cy="2667000"/>
          </a:xfrm>
        </p:spPr>
        <p:txBody>
          <a:bodyPr/>
          <a:lstStyle/>
          <a:p>
            <a:r>
              <a:rPr lang="en-US" sz="5400" dirty="0" smtClean="0">
                <a:latin typeface="KG Broken Vessels Sketch" pitchFamily="2" charset="0"/>
              </a:rPr>
              <a:t>The </a:t>
            </a:r>
            <a:r>
              <a:rPr lang="en-US" sz="4800" dirty="0" smtClean="0">
                <a:solidFill>
                  <a:schemeClr val="accent5">
                    <a:lumMod val="60000"/>
                    <a:lumOff val="40000"/>
                  </a:schemeClr>
                </a:solidFill>
                <a:latin typeface="rayando" panose="02000000000000000000" pitchFamily="2" charset="0"/>
              </a:rPr>
              <a:t>Corruption</a:t>
            </a:r>
            <a:r>
              <a:rPr lang="en-US" sz="5400" dirty="0" smtClean="0">
                <a:latin typeface="KG Broken Vessels Sketch" pitchFamily="2" charset="0"/>
              </a:rPr>
              <a:t> of </a:t>
            </a:r>
            <a:br>
              <a:rPr lang="en-US" sz="5400" dirty="0" smtClean="0">
                <a:latin typeface="KG Broken Vessels Sketch" pitchFamily="2" charset="0"/>
              </a:rPr>
            </a:br>
            <a:r>
              <a:rPr lang="en-US" sz="5400" dirty="0" smtClean="0">
                <a:solidFill>
                  <a:srgbClr val="92D050"/>
                </a:solidFill>
                <a:effectLst>
                  <a:outerShdw blurRad="50800" dist="38100" dir="5400000" algn="t" rotWithShape="0">
                    <a:prstClr val="black">
                      <a:alpha val="40000"/>
                    </a:prstClr>
                  </a:outerShdw>
                </a:effectLst>
                <a:latin typeface="Fun Crayon" panose="02000500000000000000" pitchFamily="2" charset="0"/>
              </a:rPr>
              <a:t>Good Doctrine</a:t>
            </a:r>
            <a:r>
              <a:rPr lang="en-US" sz="5400" dirty="0" smtClean="0">
                <a:solidFill>
                  <a:srgbClr val="92D050"/>
                </a:solidFill>
                <a:latin typeface="KG Broken Vessels Sketch" pitchFamily="2" charset="0"/>
              </a:rPr>
              <a:t/>
            </a:r>
            <a:br>
              <a:rPr lang="en-US" sz="5400" dirty="0" smtClean="0">
                <a:solidFill>
                  <a:srgbClr val="92D050"/>
                </a:solidFill>
                <a:latin typeface="KG Broken Vessels Sketch" pitchFamily="2" charset="0"/>
              </a:rPr>
            </a:br>
            <a:r>
              <a:rPr lang="en-US" dirty="0" smtClean="0">
                <a:latin typeface="KG Broken Vessels Sketch" pitchFamily="2" charset="0"/>
              </a:rPr>
              <a:t>Through “Realized Eschatology”</a:t>
            </a:r>
            <a:endParaRPr lang="en-US" sz="5400" dirty="0">
              <a:latin typeface="KG Broken Vessels Sketch" pitchFamily="2" charset="0"/>
            </a:endParaRPr>
          </a:p>
        </p:txBody>
      </p:sp>
      <p:sp>
        <p:nvSpPr>
          <p:cNvPr id="5" name="Text Placeholder 4"/>
          <p:cNvSpPr>
            <a:spLocks noGrp="1"/>
          </p:cNvSpPr>
          <p:nvPr>
            <p:ph type="body" idx="1"/>
          </p:nvPr>
        </p:nvSpPr>
        <p:spPr/>
        <p:txBody>
          <a:bodyPr/>
          <a:lstStyle/>
          <a:p>
            <a:endParaRPr lang="en-US" dirty="0"/>
          </a:p>
        </p:txBody>
      </p:sp>
      <p:pic>
        <p:nvPicPr>
          <p:cNvPr id="1026" name="Picture 2" descr="C:\Users\Steven\AppData\Local\Microsoft\Windows\Temporary Internet Files\Content.IE5\HZGYVHS3\MC9003674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8188" y="2895600"/>
            <a:ext cx="1179576" cy="180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0443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362200" y="1905000"/>
            <a:ext cx="6172200" cy="4953000"/>
          </a:xfrm>
        </p:spPr>
        <p:txBody>
          <a:bodyPr>
            <a:normAutofit lnSpcReduction="10000"/>
          </a:bodyPr>
          <a:lstStyle/>
          <a:p>
            <a:pPr marL="0" indent="0">
              <a:buNone/>
            </a:pPr>
            <a:r>
              <a:rPr lang="en-US" dirty="0"/>
              <a:t>"The fall of Judaism (and its far reaching consequences) is, therefore, a </a:t>
            </a:r>
            <a:r>
              <a:rPr lang="en-US" i="1" dirty="0"/>
              <a:t>major</a:t>
            </a:r>
            <a:r>
              <a:rPr lang="en-US" dirty="0"/>
              <a:t> </a:t>
            </a:r>
            <a:r>
              <a:rPr lang="en-US" dirty="0" smtClean="0"/>
              <a:t>subject </a:t>
            </a:r>
            <a:r>
              <a:rPr lang="en-US" dirty="0"/>
              <a:t>of the Bible. The greater portion of prophecy found its fulfillment in that event, including also the types and shadows of the law. It was the coming of Christ in glory that closely followed his coming in suffering (1 Pet. 1:11), when all things written by the prophets were fulfilled (Luke 21:22: Acts 3:21). It corresponded to the perfection of the saints (1 Cor. 13:10) when </a:t>
            </a:r>
            <a:r>
              <a:rPr lang="en-US" dirty="0" smtClean="0"/>
              <a:t>they </a:t>
            </a:r>
            <a:r>
              <a:rPr lang="en-US" dirty="0"/>
              <a:t>reached adulthood in Christ, receiving their adoption, redemption, and inheritance. The eternal kingdom was possessed (Heb. 12:28) and the new heaven and earth inherited (Matt. 5:5; Rev. 21:1, 7)" </a:t>
            </a:r>
            <a:r>
              <a:rPr lang="en-US" dirty="0" smtClean="0"/>
              <a:t>(King, </a:t>
            </a:r>
            <a:r>
              <a:rPr lang="en-US" i="1" dirty="0" smtClean="0"/>
              <a:t>The </a:t>
            </a:r>
            <a:r>
              <a:rPr lang="en-US" i="1" dirty="0"/>
              <a:t>Spirit of Prophecy</a:t>
            </a:r>
            <a:r>
              <a:rPr lang="en-US" dirty="0"/>
              <a:t>, p. </a:t>
            </a:r>
            <a:r>
              <a:rPr lang="en-US" dirty="0" smtClean="0"/>
              <a:t>239).</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2133600" cy="32956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273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latin typeface="KG Broken Vessels Sketch" pitchFamily="2" charset="0"/>
              </a:rPr>
              <a:t>Previously</a:t>
            </a:r>
            <a:endParaRPr lang="en-US" dirty="0">
              <a:latin typeface="KG Broken Vessels Sketch" pitchFamily="2" charset="0"/>
            </a:endParaRPr>
          </a:p>
        </p:txBody>
      </p:sp>
      <p:sp>
        <p:nvSpPr>
          <p:cNvPr id="3" name="Content Placeholder 2"/>
          <p:cNvSpPr>
            <a:spLocks noGrp="1"/>
          </p:cNvSpPr>
          <p:nvPr>
            <p:ph idx="1"/>
          </p:nvPr>
        </p:nvSpPr>
        <p:spPr/>
        <p:txBody>
          <a:bodyPr>
            <a:normAutofit fontScale="85000" lnSpcReduction="10000"/>
          </a:bodyPr>
          <a:lstStyle/>
          <a:p>
            <a:r>
              <a:rPr lang="en-US" sz="4000" dirty="0" smtClean="0">
                <a:latin typeface="DK Cool Crayon" pitchFamily="2" charset="0"/>
              </a:rPr>
              <a:t>The various comings of Christ</a:t>
            </a:r>
          </a:p>
          <a:p>
            <a:r>
              <a:rPr lang="en-US" sz="4000" dirty="0" smtClean="0">
                <a:latin typeface="DK Cool Crayon" pitchFamily="2" charset="0"/>
              </a:rPr>
              <a:t>The Scriptures teach that Jesus will come personally </a:t>
            </a:r>
            <a:endParaRPr lang="en-US" sz="4000" dirty="0" smtClean="0">
              <a:latin typeface="DK Cool Crayon" pitchFamily="2" charset="0"/>
            </a:endParaRPr>
          </a:p>
          <a:p>
            <a:r>
              <a:rPr lang="en-US" sz="4000" dirty="0" smtClean="0">
                <a:latin typeface="DK Cool Crayon" pitchFamily="2" charset="0"/>
              </a:rPr>
              <a:t>R</a:t>
            </a:r>
            <a:r>
              <a:rPr lang="en-US" sz="4000" dirty="0" smtClean="0">
                <a:latin typeface="DK Cool Crayon" pitchFamily="2" charset="0"/>
              </a:rPr>
              <a:t>. E. in the Scriptures</a:t>
            </a:r>
          </a:p>
          <a:p>
            <a:r>
              <a:rPr lang="en-US" sz="4000" dirty="0" smtClean="0">
                <a:latin typeface="DK Cool Crayon" pitchFamily="2" charset="0"/>
              </a:rPr>
              <a:t>The corruption of </a:t>
            </a:r>
            <a:r>
              <a:rPr lang="en-US" sz="4000" dirty="0" smtClean="0">
                <a:latin typeface="DK Cool Crayon" pitchFamily="2" charset="0"/>
              </a:rPr>
              <a:t>Good Doctrine </a:t>
            </a:r>
          </a:p>
          <a:p>
            <a:pPr lvl="1"/>
            <a:r>
              <a:rPr lang="en-US" sz="3600" dirty="0" smtClean="0">
                <a:solidFill>
                  <a:schemeClr val="accent1"/>
                </a:solidFill>
                <a:latin typeface="DK Cool Crayon" pitchFamily="2" charset="0"/>
              </a:rPr>
              <a:t>Section 1: </a:t>
            </a:r>
            <a:r>
              <a:rPr lang="en-US" sz="3600" dirty="0" smtClean="0">
                <a:latin typeface="DK Cool Crayon" pitchFamily="2" charset="0"/>
              </a:rPr>
              <a:t>HOPE </a:t>
            </a:r>
            <a:r>
              <a:rPr lang="en-US" sz="3600" dirty="0" smtClean="0">
                <a:latin typeface="DK Cool Crayon" pitchFamily="2" charset="0"/>
              </a:rPr>
              <a:t>and the RESURRECTION</a:t>
            </a:r>
            <a:endParaRPr lang="en-US" sz="3600" dirty="0">
              <a:latin typeface="DK Cool Crayon" pitchFamily="2" charset="0"/>
            </a:endParaRPr>
          </a:p>
        </p:txBody>
      </p:sp>
    </p:spTree>
    <p:extLst>
      <p:ext uri="{BB962C8B-B14F-4D97-AF65-F5344CB8AC3E}">
        <p14:creationId xmlns:p14="http://schemas.microsoft.com/office/powerpoint/2010/main" val="311229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8000" dirty="0" smtClean="0">
                <a:latin typeface="KG Broken Vessels Sketch" pitchFamily="2" charset="0"/>
              </a:rPr>
              <a:t>Corruption </a:t>
            </a:r>
            <a:r>
              <a:rPr lang="en-US" sz="6600" dirty="0" smtClean="0">
                <a:latin typeface="KG Broken Vessels Sketch" pitchFamily="2" charset="0"/>
              </a:rPr>
              <a:t>Of </a:t>
            </a:r>
            <a:r>
              <a:rPr lang="en-US" sz="6600" dirty="0" smtClean="0">
                <a:solidFill>
                  <a:schemeClr val="accent3"/>
                </a:solidFill>
                <a:latin typeface="KG Broken Vessels Sketch" pitchFamily="2" charset="0"/>
              </a:rPr>
              <a:t>The Covenants</a:t>
            </a:r>
            <a:r>
              <a:rPr lang="en-US" sz="6600" dirty="0" smtClean="0">
                <a:latin typeface="KG Broken Vessels Sketch" pitchFamily="2" charset="0"/>
              </a:rPr>
              <a:t>!</a:t>
            </a:r>
            <a:endParaRPr lang="en-US" sz="6600" dirty="0">
              <a:latin typeface="KG Broken Vessels Sketch" pitchFamily="2" charset="0"/>
            </a:endParaRPr>
          </a:p>
        </p:txBody>
      </p:sp>
      <p:sp>
        <p:nvSpPr>
          <p:cNvPr id="5" name="Text Placeholder 4"/>
          <p:cNvSpPr>
            <a:spLocks noGrp="1"/>
          </p:cNvSpPr>
          <p:nvPr>
            <p:ph type="body" idx="1"/>
          </p:nvPr>
        </p:nvSpPr>
        <p:spPr/>
        <p:txBody>
          <a:bodyPr/>
          <a:lstStyle/>
          <a:p>
            <a:r>
              <a:rPr lang="en-US" dirty="0" smtClean="0"/>
              <a:t>Section 2</a:t>
            </a:r>
            <a:endParaRPr lang="en-US" dirty="0"/>
          </a:p>
        </p:txBody>
      </p:sp>
      <p:pic>
        <p:nvPicPr>
          <p:cNvPr id="6" name="Picture 2" descr="C:\Users\Steven\AppData\Local\Microsoft\Windows\Temporary Internet Files\Content.IE5\HZGYVHS3\MC90036748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1024" y="2895600"/>
            <a:ext cx="1179576" cy="180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27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3124200" y="3124200"/>
            <a:ext cx="0" cy="1929903"/>
          </a:xfrm>
          <a:prstGeom prst="line">
            <a:avLst/>
          </a:prstGeom>
          <a:ln w="38100">
            <a:prstDash val="sysDash"/>
            <a:tailEnd type="none"/>
          </a:ln>
        </p:spPr>
        <p:style>
          <a:lnRef idx="3">
            <a:schemeClr val="accent5"/>
          </a:lnRef>
          <a:fillRef idx="0">
            <a:schemeClr val="accent5"/>
          </a:fillRef>
          <a:effectRef idx="2">
            <a:schemeClr val="accent5"/>
          </a:effectRef>
          <a:fontRef idx="minor">
            <a:schemeClr val="tx1"/>
          </a:fontRef>
        </p:style>
      </p:cxnSp>
      <p:cxnSp>
        <p:nvCxnSpPr>
          <p:cNvPr id="7" name="Straight Connector 6"/>
          <p:cNvCxnSpPr/>
          <p:nvPr/>
        </p:nvCxnSpPr>
        <p:spPr>
          <a:xfrm>
            <a:off x="4762500" y="3124200"/>
            <a:ext cx="0" cy="1929903"/>
          </a:xfrm>
          <a:prstGeom prst="line">
            <a:avLst/>
          </a:prstGeom>
          <a:ln w="38100">
            <a:prstDash val="sysDash"/>
            <a:tailEnd type="none"/>
          </a:ln>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3124200" y="3634669"/>
            <a:ext cx="6019800" cy="4801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US" sz="2800" b="1" dirty="0" smtClean="0"/>
              <a:t>  New Covenant (Gospel)</a:t>
            </a:r>
            <a:endParaRPr lang="en-US" sz="2800" b="1" dirty="0"/>
          </a:p>
        </p:txBody>
      </p:sp>
      <p:sp>
        <p:nvSpPr>
          <p:cNvPr id="4" name="Title 3"/>
          <p:cNvSpPr>
            <a:spLocks noGrp="1"/>
          </p:cNvSpPr>
          <p:nvPr>
            <p:ph type="title"/>
          </p:nvPr>
        </p:nvSpPr>
        <p:spPr/>
        <p:txBody>
          <a:bodyPr>
            <a:normAutofit fontScale="90000"/>
          </a:bodyPr>
          <a:lstStyle/>
          <a:p>
            <a:r>
              <a:rPr lang="en-US" sz="4400" dirty="0" smtClean="0">
                <a:latin typeface="DK Cool Crayon" pitchFamily="2" charset="0"/>
              </a:rPr>
              <a:t>Overlapping Covenants?</a:t>
            </a:r>
            <a:endParaRPr lang="en-US" sz="4400" dirty="0">
              <a:latin typeface="DK Cool Crayon" pitchFamily="2" charset="0"/>
            </a:endParaRPr>
          </a:p>
        </p:txBody>
      </p:sp>
      <p:cxnSp>
        <p:nvCxnSpPr>
          <p:cNvPr id="5" name="Straight Connector 4"/>
          <p:cNvCxnSpPr/>
          <p:nvPr/>
        </p:nvCxnSpPr>
        <p:spPr>
          <a:xfrm>
            <a:off x="0" y="4155937"/>
            <a:ext cx="8915400" cy="0"/>
          </a:xfrm>
          <a:prstGeom prst="line">
            <a:avLst/>
          </a:prstGeom>
          <a:ln w="76200">
            <a:miter lim="800000"/>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6" name="Picture 2" descr="C:\Users\Steven\AppData\Local\Microsoft\Windows\Temporary Internet Files\Content.IE5\HZGYVHS3\MC90043639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733" y="3581399"/>
            <a:ext cx="418933" cy="5745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4191000"/>
            <a:ext cx="4724400" cy="4801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r">
              <a:lnSpc>
                <a:spcPct val="90000"/>
              </a:lnSpc>
            </a:pPr>
            <a:r>
              <a:rPr lang="en-US" sz="2800" b="1" dirty="0" smtClean="0"/>
              <a:t>Old Covenant (Law of Moses)</a:t>
            </a:r>
            <a:endParaRPr lang="en-US" sz="2800" b="1" dirty="0"/>
          </a:p>
        </p:txBody>
      </p:sp>
      <p:sp>
        <p:nvSpPr>
          <p:cNvPr id="9" name="TextBox 8"/>
          <p:cNvSpPr txBox="1"/>
          <p:nvPr/>
        </p:nvSpPr>
        <p:spPr>
          <a:xfrm>
            <a:off x="4053840" y="5061668"/>
            <a:ext cx="1447800" cy="424732"/>
          </a:xfrm>
          <a:prstGeom prst="rect">
            <a:avLst/>
          </a:prstGeom>
          <a:noFill/>
        </p:spPr>
        <p:txBody>
          <a:bodyPr wrap="square" rtlCol="0">
            <a:spAutoFit/>
          </a:bodyPr>
          <a:lstStyle/>
          <a:p>
            <a:pPr algn="ctr">
              <a:lnSpc>
                <a:spcPct val="90000"/>
              </a:lnSpc>
            </a:pPr>
            <a:r>
              <a:rPr lang="en-US" sz="2400" dirty="0" smtClean="0"/>
              <a:t>70 AD</a:t>
            </a:r>
            <a:endParaRPr lang="en-US" sz="2400" dirty="0"/>
          </a:p>
        </p:txBody>
      </p:sp>
      <p:sp>
        <p:nvSpPr>
          <p:cNvPr id="15" name="TextBox 14"/>
          <p:cNvSpPr txBox="1"/>
          <p:nvPr/>
        </p:nvSpPr>
        <p:spPr>
          <a:xfrm>
            <a:off x="2407920" y="5061668"/>
            <a:ext cx="1447800" cy="424732"/>
          </a:xfrm>
          <a:prstGeom prst="rect">
            <a:avLst/>
          </a:prstGeom>
          <a:noFill/>
        </p:spPr>
        <p:txBody>
          <a:bodyPr wrap="square" rtlCol="0">
            <a:spAutoFit/>
          </a:bodyPr>
          <a:lstStyle/>
          <a:p>
            <a:pPr algn="ctr">
              <a:lnSpc>
                <a:spcPct val="90000"/>
              </a:lnSpc>
            </a:pPr>
            <a:r>
              <a:rPr lang="en-US" sz="2400" dirty="0" smtClean="0"/>
              <a:t>33 AD</a:t>
            </a:r>
            <a:endParaRPr lang="en-US" sz="2400" dirty="0"/>
          </a:p>
        </p:txBody>
      </p:sp>
      <p:sp>
        <p:nvSpPr>
          <p:cNvPr id="16" name="TextBox 15"/>
          <p:cNvSpPr txBox="1"/>
          <p:nvPr/>
        </p:nvSpPr>
        <p:spPr>
          <a:xfrm>
            <a:off x="2727257" y="1676924"/>
            <a:ext cx="2911543" cy="837676"/>
          </a:xfrm>
          <a:prstGeom prst="wedgeRoundRectCallout">
            <a:avLst>
              <a:gd name="adj1" fmla="val -12520"/>
              <a:gd name="adj2" fmla="val 142362"/>
              <a:gd name="adj3" fmla="val 16667"/>
            </a:avLst>
          </a:prstGeom>
          <a:noFill/>
        </p:spPr>
        <p:style>
          <a:lnRef idx="2">
            <a:schemeClr val="accent5"/>
          </a:lnRef>
          <a:fillRef idx="1">
            <a:schemeClr val="lt1"/>
          </a:fillRef>
          <a:effectRef idx="0">
            <a:schemeClr val="accent5"/>
          </a:effectRef>
          <a:fontRef idx="minor">
            <a:schemeClr val="dk1"/>
          </a:fontRef>
        </p:style>
        <p:txBody>
          <a:bodyPr wrap="none" rtlCol="0">
            <a:spAutoFit/>
          </a:bodyPr>
          <a:lstStyle/>
          <a:p>
            <a:pPr algn="ctr">
              <a:lnSpc>
                <a:spcPct val="90000"/>
              </a:lnSpc>
            </a:pPr>
            <a:r>
              <a:rPr lang="en-US" sz="4800" dirty="0" smtClean="0">
                <a:solidFill>
                  <a:schemeClr val="accent2"/>
                </a:solidFill>
                <a:latin typeface="KG Broken Vessels Sketch" pitchFamily="2" charset="0"/>
              </a:rPr>
              <a:t>OVERLAP</a:t>
            </a:r>
            <a:endParaRPr lang="en-US" sz="3600" dirty="0">
              <a:solidFill>
                <a:schemeClr val="accent2"/>
              </a:solidFill>
              <a:latin typeface="KG Broken Vessels Sketch" pitchFamily="2" charset="0"/>
            </a:endParaRPr>
          </a:p>
        </p:txBody>
      </p:sp>
      <p:sp>
        <p:nvSpPr>
          <p:cNvPr id="17" name="TextBox 16"/>
          <p:cNvSpPr txBox="1"/>
          <p:nvPr/>
        </p:nvSpPr>
        <p:spPr>
          <a:xfrm>
            <a:off x="3200400" y="3200400"/>
            <a:ext cx="1460656" cy="424732"/>
          </a:xfrm>
          <a:prstGeom prst="rect">
            <a:avLst/>
          </a:prstGeom>
          <a:noFill/>
        </p:spPr>
        <p:txBody>
          <a:bodyPr wrap="none" rtlCol="0">
            <a:spAutoFit/>
          </a:bodyPr>
          <a:lstStyle/>
          <a:p>
            <a:pPr>
              <a:lnSpc>
                <a:spcPct val="90000"/>
              </a:lnSpc>
            </a:pPr>
            <a:r>
              <a:rPr lang="en-US" sz="2400" dirty="0" smtClean="0"/>
              <a:t>~ 40 years</a:t>
            </a:r>
            <a:endParaRPr lang="en-US" sz="2400" dirty="0"/>
          </a:p>
        </p:txBody>
      </p:sp>
    </p:spTree>
    <p:extLst>
      <p:ext uri="{BB962C8B-B14F-4D97-AF65-F5344CB8AC3E}">
        <p14:creationId xmlns:p14="http://schemas.microsoft.com/office/powerpoint/2010/main" val="350962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0" fill="hold"/>
                                        <p:tgtEl>
                                          <p:spTgt spid="8"/>
                                        </p:tgtEl>
                                        <p:attrNameLst>
                                          <p:attrName>ppt_x</p:attrName>
                                        </p:attrNameLst>
                                      </p:cBhvr>
                                      <p:tavLst>
                                        <p:tav tm="0">
                                          <p:val>
                                            <p:strVal val="1+#ppt_w/2"/>
                                          </p:val>
                                        </p:tav>
                                        <p:tav tm="100000">
                                          <p:val>
                                            <p:strVal val="#ppt_x"/>
                                          </p:val>
                                        </p:tav>
                                      </p:tavLst>
                                    </p:anim>
                                    <p:anim calcmode="lin" valueType="num">
                                      <p:cBhvr additive="base">
                                        <p:cTn id="13" dur="20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2000" fill="hold"/>
                                        <p:tgtEl>
                                          <p:spTgt spid="10"/>
                                        </p:tgtEl>
                                        <p:attrNameLst>
                                          <p:attrName>ppt_x</p:attrName>
                                        </p:attrNameLst>
                                      </p:cBhvr>
                                      <p:tavLst>
                                        <p:tav tm="0">
                                          <p:val>
                                            <p:strVal val="0-#ppt_w/2"/>
                                          </p:val>
                                        </p:tav>
                                        <p:tav tm="100000">
                                          <p:val>
                                            <p:strVal val="#ppt_x"/>
                                          </p:val>
                                        </p:tav>
                                      </p:tavLst>
                                    </p:anim>
                                    <p:anim calcmode="lin" valueType="num">
                                      <p:cBhvr additive="base">
                                        <p:cTn id="17" dur="20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4500"/>
                            </p:stCondLst>
                            <p:childTnLst>
                              <p:par>
                                <p:cTn id="23" presetID="16" presetClass="entr" presetSubtype="42"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outHorizontal)">
                                      <p:cBhvr>
                                        <p:cTn id="25" dur="500"/>
                                        <p:tgtEl>
                                          <p:spTgt spid="14"/>
                                        </p:tgtEl>
                                      </p:cBhvr>
                                    </p:animEffect>
                                  </p:childTnLst>
                                </p:cTn>
                              </p:par>
                            </p:childTnLst>
                          </p:cTn>
                        </p:par>
                        <p:par>
                          <p:cTn id="26" fill="hold">
                            <p:stCondLst>
                              <p:cond delay="5000"/>
                            </p:stCondLst>
                            <p:childTnLst>
                              <p:par>
                                <p:cTn id="27" presetID="16" presetClass="entr" presetSubtype="42"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outHorizontal)">
                                      <p:cBhvr>
                                        <p:cTn id="29" dur="500"/>
                                        <p:tgtEl>
                                          <p:spTgt spid="7"/>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1750"/>
                                        <p:tgtEl>
                                          <p:spTgt spid="16"/>
                                        </p:tgtEl>
                                      </p:cBhvr>
                                    </p:animEffect>
                                  </p:childTnLst>
                                </p:cTn>
                              </p:par>
                            </p:childTnLst>
                          </p:cTn>
                        </p:par>
                        <p:par>
                          <p:cTn id="34" fill="hold">
                            <p:stCondLst>
                              <p:cond delay="725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775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8250"/>
                            </p:stCondLst>
                            <p:childTnLst>
                              <p:par>
                                <p:cTn id="43" presetID="10"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p:bldP spid="15" grpId="0"/>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2109" y="274638"/>
            <a:ext cx="6020692" cy="1020762"/>
          </a:xfrm>
        </p:spPr>
        <p:txBody>
          <a:bodyPr>
            <a:noAutofit/>
          </a:bodyPr>
          <a:lstStyle/>
          <a:p>
            <a:r>
              <a:rPr lang="en-US" sz="3600" dirty="0" smtClean="0">
                <a:latin typeface="KG Broken Vessels Sketch" pitchFamily="2" charset="0"/>
              </a:rPr>
              <a:t>Overlapping of Covenants?</a:t>
            </a:r>
            <a:endParaRPr lang="en-US" sz="3600" dirty="0">
              <a:latin typeface="KG Broken Vessels Sketch" pitchFamily="2" charset="0"/>
            </a:endParaRPr>
          </a:p>
        </p:txBody>
      </p:sp>
      <p:sp>
        <p:nvSpPr>
          <p:cNvPr id="5" name="Content Placeholder 4"/>
          <p:cNvSpPr>
            <a:spLocks noGrp="1"/>
          </p:cNvSpPr>
          <p:nvPr>
            <p:ph idx="1"/>
          </p:nvPr>
        </p:nvSpPr>
        <p:spPr>
          <a:xfrm>
            <a:off x="2362200" y="1905000"/>
            <a:ext cx="6324600" cy="4953000"/>
          </a:xfrm>
        </p:spPr>
        <p:txBody>
          <a:bodyPr>
            <a:normAutofit/>
          </a:bodyPr>
          <a:lstStyle/>
          <a:p>
            <a:pPr marL="0" indent="0">
              <a:buNone/>
            </a:pPr>
            <a:r>
              <a:rPr lang="en-US" dirty="0"/>
              <a:t>"Christianity is a fulfillment of the prophecies, types and shadows of the law and not merely a ‘fill-in’ between Judaism and another age to come. Abraham had </a:t>
            </a:r>
            <a:r>
              <a:rPr lang="en-US" i="1" dirty="0"/>
              <a:t>two</a:t>
            </a:r>
            <a:r>
              <a:rPr lang="en-US" dirty="0"/>
              <a:t> sons, and there was no </a:t>
            </a:r>
            <a:r>
              <a:rPr lang="en-US" i="1" dirty="0"/>
              <a:t>gap</a:t>
            </a:r>
            <a:r>
              <a:rPr lang="en-US" dirty="0"/>
              <a:t> between them. </a:t>
            </a:r>
            <a:r>
              <a:rPr lang="en-US" dirty="0">
                <a:solidFill>
                  <a:schemeClr val="accent1"/>
                </a:solidFill>
              </a:rPr>
              <a:t>They </a:t>
            </a:r>
            <a:r>
              <a:rPr lang="en-US" i="1" dirty="0">
                <a:solidFill>
                  <a:schemeClr val="accent1"/>
                </a:solidFill>
              </a:rPr>
              <a:t>overlapped</a:t>
            </a:r>
            <a:r>
              <a:rPr lang="en-US" dirty="0">
                <a:solidFill>
                  <a:schemeClr val="accent1"/>
                </a:solidFill>
              </a:rPr>
              <a:t> a little, but Isaac ‘came on’ when Ishmael ‘went out.’ The son born of the </a:t>
            </a:r>
            <a:r>
              <a:rPr lang="en-US" i="1" dirty="0">
                <a:solidFill>
                  <a:schemeClr val="accent1"/>
                </a:solidFill>
              </a:rPr>
              <a:t>spirit</a:t>
            </a:r>
            <a:r>
              <a:rPr lang="en-US" dirty="0">
                <a:solidFill>
                  <a:schemeClr val="accent1"/>
                </a:solidFill>
              </a:rPr>
              <a:t> was given the place and inheritance of the son born of </a:t>
            </a:r>
            <a:r>
              <a:rPr lang="en-US" dirty="0" smtClean="0">
                <a:solidFill>
                  <a:schemeClr val="accent1"/>
                </a:solidFill>
              </a:rPr>
              <a:t>the </a:t>
            </a:r>
            <a:r>
              <a:rPr lang="en-US" i="1" dirty="0" smtClean="0">
                <a:solidFill>
                  <a:schemeClr val="accent1"/>
                </a:solidFill>
              </a:rPr>
              <a:t>flesh</a:t>
            </a:r>
            <a:r>
              <a:rPr lang="en-US" dirty="0"/>
              <a:t>. Hence, this simple allegory (Gal. 4:21-31) establishes the ‘Spirit of Prophecy,’ confirming prophecy’s fulfillment in the spiritual seed of Abraham through Christ (Gal. 3:16, 26-29), and beyond the fall of Jerusalem these prophecies cannot be extended." </a:t>
            </a:r>
            <a:r>
              <a:rPr lang="en-US" dirty="0" smtClean="0"/>
              <a:t>(King, </a:t>
            </a:r>
            <a:r>
              <a:rPr lang="en-US" i="1" dirty="0" smtClean="0"/>
              <a:t>The </a:t>
            </a:r>
            <a:r>
              <a:rPr lang="en-US" i="1" dirty="0"/>
              <a:t>Spirit of Prophecy,</a:t>
            </a:r>
            <a:r>
              <a:rPr lang="en-US" dirty="0"/>
              <a:t> </a:t>
            </a:r>
            <a:r>
              <a:rPr lang="en-US" dirty="0" smtClean="0"/>
              <a:t>p</a:t>
            </a:r>
            <a:r>
              <a:rPr lang="en-US" dirty="0"/>
              <a:t>. </a:t>
            </a:r>
            <a:r>
              <a:rPr lang="en-US" dirty="0" smtClean="0"/>
              <a:t>239)</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2133600" cy="32956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31107"/>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KG Broken Vessels Sketch" pitchFamily="2" charset="0"/>
              </a:rPr>
              <a:t>Galatians 4:21-31</a:t>
            </a:r>
            <a:endParaRPr lang="en-US" sz="6000" dirty="0">
              <a:latin typeface="KG Broken Vessels Sketch" pitchFamily="2" charset="0"/>
            </a:endParaRPr>
          </a:p>
        </p:txBody>
      </p:sp>
      <p:sp>
        <p:nvSpPr>
          <p:cNvPr id="3" name="Content Placeholder 2"/>
          <p:cNvSpPr>
            <a:spLocks noGrp="1"/>
          </p:cNvSpPr>
          <p:nvPr>
            <p:ph idx="1"/>
          </p:nvPr>
        </p:nvSpPr>
        <p:spPr>
          <a:xfrm>
            <a:off x="1142108" y="1905000"/>
            <a:ext cx="7392292" cy="4953000"/>
          </a:xfrm>
        </p:spPr>
        <p:txBody>
          <a:bodyPr>
            <a:noAutofit/>
          </a:bodyPr>
          <a:lstStyle/>
          <a:p>
            <a:pPr marL="0" indent="0">
              <a:buNone/>
            </a:pPr>
            <a:r>
              <a:rPr lang="en-US" sz="4000" dirty="0" smtClean="0">
                <a:latin typeface="DK Cool Crayon" pitchFamily="2" charset="0"/>
              </a:rPr>
              <a:t>SYMBOLIC</a:t>
            </a:r>
            <a:r>
              <a:rPr lang="en-US" sz="4000" dirty="0" smtClean="0">
                <a:latin typeface="DK Cool Crayon" pitchFamily="2" charset="0"/>
              </a:rPr>
              <a:t> (allegory)</a:t>
            </a:r>
            <a:endParaRPr lang="en-US" sz="4000" dirty="0" smtClean="0">
              <a:latin typeface="DK Cool Crayon" pitchFamily="2" charset="0"/>
            </a:endParaRPr>
          </a:p>
          <a:p>
            <a:pPr lvl="1"/>
            <a:r>
              <a:rPr lang="en-US" sz="3200" b="1" dirty="0" smtClean="0">
                <a:solidFill>
                  <a:schemeClr val="accent2">
                    <a:lumMod val="75000"/>
                  </a:schemeClr>
                </a:solidFill>
                <a:latin typeface="DK Cool Crayon" pitchFamily="2" charset="0"/>
              </a:rPr>
              <a:t>SARAH</a:t>
            </a:r>
            <a:r>
              <a:rPr lang="en-US" sz="3200" dirty="0" smtClean="0">
                <a:solidFill>
                  <a:schemeClr val="accent2">
                    <a:lumMod val="75000"/>
                  </a:schemeClr>
                </a:solidFill>
                <a:latin typeface="DK Cool Crayon" pitchFamily="2" charset="0"/>
              </a:rPr>
              <a:t> </a:t>
            </a:r>
            <a:br>
              <a:rPr lang="en-US" sz="3200" dirty="0" smtClean="0">
                <a:solidFill>
                  <a:schemeClr val="accent2">
                    <a:lumMod val="75000"/>
                  </a:schemeClr>
                </a:solidFill>
                <a:latin typeface="DK Cool Crayon" pitchFamily="2" charset="0"/>
              </a:rPr>
            </a:br>
            <a:r>
              <a:rPr lang="en-US" sz="3200" dirty="0" smtClean="0">
                <a:latin typeface="DK Cool Crayon" pitchFamily="2" charset="0"/>
              </a:rPr>
              <a:t>freewoman </a:t>
            </a:r>
            <a:r>
              <a:rPr lang="en-US" sz="3200" dirty="0" smtClean="0">
                <a:latin typeface="DK Cool Crayon" pitchFamily="2" charset="0"/>
                <a:cs typeface="Arial"/>
              </a:rPr>
              <a:t>→ Isaac → </a:t>
            </a:r>
            <a:br>
              <a:rPr lang="en-US" sz="3200" dirty="0" smtClean="0">
                <a:latin typeface="DK Cool Crayon" pitchFamily="2" charset="0"/>
                <a:cs typeface="Arial"/>
              </a:rPr>
            </a:br>
            <a:r>
              <a:rPr lang="en-US" sz="3200" dirty="0" smtClean="0">
                <a:latin typeface="DK Cool Crayon" pitchFamily="2" charset="0"/>
              </a:rPr>
              <a:t>New Covenant </a:t>
            </a:r>
            <a:r>
              <a:rPr lang="en-US" sz="3200" dirty="0" smtClean="0">
                <a:latin typeface="DK Cool Crayon" pitchFamily="2" charset="0"/>
                <a:cs typeface="Arial"/>
              </a:rPr>
              <a:t>→ children of </a:t>
            </a:r>
            <a:r>
              <a:rPr lang="en-US" sz="3200" dirty="0">
                <a:latin typeface="DK Cool Crayon" pitchFamily="2" charset="0"/>
                <a:cs typeface="Arial"/>
              </a:rPr>
              <a:t>promise/Spirit → </a:t>
            </a:r>
            <a:r>
              <a:rPr lang="en-US" sz="3200" dirty="0" smtClean="0">
                <a:solidFill>
                  <a:schemeClr val="accent1"/>
                </a:solidFill>
                <a:latin typeface="DK Cool Crayon" pitchFamily="2" charset="0"/>
                <a:cs typeface="Arial"/>
              </a:rPr>
              <a:t>Christians</a:t>
            </a:r>
            <a:endParaRPr lang="en-US" sz="3200" dirty="0" smtClean="0">
              <a:solidFill>
                <a:schemeClr val="accent1"/>
              </a:solidFill>
              <a:latin typeface="DK Cool Crayon" pitchFamily="2" charset="0"/>
            </a:endParaRPr>
          </a:p>
          <a:p>
            <a:pPr lvl="1"/>
            <a:r>
              <a:rPr lang="en-US" sz="3200" b="1" dirty="0" smtClean="0">
                <a:solidFill>
                  <a:schemeClr val="accent2">
                    <a:lumMod val="75000"/>
                  </a:schemeClr>
                </a:solidFill>
                <a:latin typeface="DK Cool Crayon" pitchFamily="2" charset="0"/>
              </a:rPr>
              <a:t>HAGAR</a:t>
            </a:r>
            <a:r>
              <a:rPr lang="en-US" sz="3200" dirty="0" smtClean="0">
                <a:solidFill>
                  <a:schemeClr val="accent2">
                    <a:lumMod val="75000"/>
                  </a:schemeClr>
                </a:solidFill>
                <a:latin typeface="DK Cool Crayon" pitchFamily="2" charset="0"/>
              </a:rPr>
              <a:t> </a:t>
            </a:r>
            <a:br>
              <a:rPr lang="en-US" sz="3200" dirty="0" smtClean="0">
                <a:solidFill>
                  <a:schemeClr val="accent2">
                    <a:lumMod val="75000"/>
                  </a:schemeClr>
                </a:solidFill>
                <a:latin typeface="DK Cool Crayon" pitchFamily="2" charset="0"/>
              </a:rPr>
            </a:br>
            <a:r>
              <a:rPr lang="en-US" sz="3200" dirty="0" smtClean="0">
                <a:latin typeface="DK Cool Crayon" pitchFamily="2" charset="0"/>
              </a:rPr>
              <a:t>bondwoman </a:t>
            </a:r>
            <a:r>
              <a:rPr lang="en-US" sz="3200" dirty="0" smtClean="0">
                <a:latin typeface="DK Cool Crayon" pitchFamily="2" charset="0"/>
                <a:cs typeface="Arial"/>
              </a:rPr>
              <a:t>→ Ishmael → </a:t>
            </a:r>
            <a:br>
              <a:rPr lang="en-US" sz="3200" dirty="0" smtClean="0">
                <a:latin typeface="DK Cool Crayon" pitchFamily="2" charset="0"/>
                <a:cs typeface="Arial"/>
              </a:rPr>
            </a:br>
            <a:r>
              <a:rPr lang="en-US" sz="3200" dirty="0" smtClean="0">
                <a:latin typeface="DK Cool Crayon" pitchFamily="2" charset="0"/>
              </a:rPr>
              <a:t>Old Covenant/Law </a:t>
            </a:r>
            <a:r>
              <a:rPr lang="en-US" sz="3200" dirty="0" smtClean="0">
                <a:latin typeface="DK Cool Crayon" pitchFamily="2" charset="0"/>
                <a:cs typeface="Arial"/>
              </a:rPr>
              <a:t>→ children of </a:t>
            </a:r>
            <a:r>
              <a:rPr lang="en-US" sz="3200" dirty="0">
                <a:latin typeface="DK Cool Crayon" pitchFamily="2" charset="0"/>
                <a:cs typeface="Arial"/>
              </a:rPr>
              <a:t>bondage/flesh → </a:t>
            </a:r>
            <a:r>
              <a:rPr lang="en-US" sz="3200" dirty="0">
                <a:solidFill>
                  <a:schemeClr val="accent5"/>
                </a:solidFill>
                <a:latin typeface="DK Cool Crayon" pitchFamily="2" charset="0"/>
                <a:cs typeface="Arial"/>
              </a:rPr>
              <a:t>Jews</a:t>
            </a:r>
            <a:endParaRPr lang="en-US" sz="3200" dirty="0" smtClean="0">
              <a:solidFill>
                <a:schemeClr val="accent5"/>
              </a:solidFill>
              <a:latin typeface="DK Cool Crayon" pitchFamily="2" charset="0"/>
            </a:endParaRPr>
          </a:p>
        </p:txBody>
      </p:sp>
    </p:spTree>
    <p:extLst>
      <p:ext uri="{BB962C8B-B14F-4D97-AF65-F5344CB8AC3E}">
        <p14:creationId xmlns:p14="http://schemas.microsoft.com/office/powerpoint/2010/main" val="247405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solidFill>
                  <a:prstClr val="white"/>
                </a:solidFill>
                <a:latin typeface="KG Broken Vessels Sketch" pitchFamily="2" charset="0"/>
              </a:rPr>
              <a:t>Galatians 4:21-31</a:t>
            </a:r>
            <a:endParaRPr lang="en-US" dirty="0"/>
          </a:p>
        </p:txBody>
      </p:sp>
      <p:sp>
        <p:nvSpPr>
          <p:cNvPr id="3" name="Content Placeholder 2"/>
          <p:cNvSpPr>
            <a:spLocks noGrp="1"/>
          </p:cNvSpPr>
          <p:nvPr>
            <p:ph idx="1"/>
          </p:nvPr>
        </p:nvSpPr>
        <p:spPr/>
        <p:txBody>
          <a:bodyPr>
            <a:normAutofit/>
          </a:bodyPr>
          <a:lstStyle/>
          <a:p>
            <a:r>
              <a:rPr lang="en-US" sz="3000" dirty="0" smtClean="0">
                <a:solidFill>
                  <a:schemeClr val="accent4"/>
                </a:solidFill>
                <a:latin typeface="DK Cool Crayon" pitchFamily="2" charset="0"/>
              </a:rPr>
              <a:t>He of the bondwoman (4:23)</a:t>
            </a:r>
            <a:endParaRPr lang="en-US" sz="3000" dirty="0">
              <a:solidFill>
                <a:prstClr val="white"/>
              </a:solidFill>
              <a:latin typeface="DK Cool Crayon" pitchFamily="2" charset="0"/>
            </a:endParaRPr>
          </a:p>
          <a:p>
            <a:pPr lvl="1"/>
            <a:r>
              <a:rPr lang="en-US" sz="2600" dirty="0" smtClean="0">
                <a:solidFill>
                  <a:prstClr val="white"/>
                </a:solidFill>
                <a:latin typeface="DK Cool Crayon" pitchFamily="2" charset="0"/>
              </a:rPr>
              <a:t>J</a:t>
            </a:r>
            <a:r>
              <a:rPr lang="en-US" sz="2600" dirty="0" smtClean="0">
                <a:solidFill>
                  <a:prstClr val="white"/>
                </a:solidFill>
                <a:latin typeface="DK Cool Crayon" pitchFamily="2" charset="0"/>
              </a:rPr>
              <a:t>ews, born </a:t>
            </a:r>
            <a:r>
              <a:rPr lang="en-US" sz="2600" dirty="0">
                <a:solidFill>
                  <a:prstClr val="white"/>
                </a:solidFill>
                <a:latin typeface="DK Cool Crayon" pitchFamily="2" charset="0"/>
              </a:rPr>
              <a:t>of the </a:t>
            </a:r>
            <a:r>
              <a:rPr lang="en-US" sz="2600" dirty="0" smtClean="0">
                <a:solidFill>
                  <a:prstClr val="white"/>
                </a:solidFill>
                <a:latin typeface="DK Cool Crayon" pitchFamily="2" charset="0"/>
              </a:rPr>
              <a:t>flesh (Rom. 9:6-9)</a:t>
            </a:r>
          </a:p>
          <a:p>
            <a:pPr lvl="1"/>
            <a:r>
              <a:rPr lang="en-US" sz="2600" dirty="0" smtClean="0">
                <a:solidFill>
                  <a:prstClr val="white"/>
                </a:solidFill>
                <a:latin typeface="DK Cool Crayon" pitchFamily="2" charset="0"/>
              </a:rPr>
              <a:t>persecutors </a:t>
            </a:r>
            <a:r>
              <a:rPr lang="en-US" sz="2600" dirty="0">
                <a:solidFill>
                  <a:prstClr val="white"/>
                </a:solidFill>
                <a:latin typeface="DK Cool Crayon" pitchFamily="2" charset="0"/>
              </a:rPr>
              <a:t>of the children of </a:t>
            </a:r>
            <a:r>
              <a:rPr lang="en-US" sz="2600" dirty="0" smtClean="0">
                <a:solidFill>
                  <a:prstClr val="white"/>
                </a:solidFill>
                <a:latin typeface="DK Cool Crayon" pitchFamily="2" charset="0"/>
              </a:rPr>
              <a:t>promise </a:t>
            </a:r>
            <a:r>
              <a:rPr lang="en-US" sz="2600" dirty="0">
                <a:solidFill>
                  <a:prstClr val="white"/>
                </a:solidFill>
                <a:latin typeface="DK Cool Crayon" pitchFamily="2" charset="0"/>
              </a:rPr>
              <a:t>(4:28, </a:t>
            </a:r>
            <a:r>
              <a:rPr lang="en-US" sz="2600" dirty="0" smtClean="0">
                <a:solidFill>
                  <a:prstClr val="white"/>
                </a:solidFill>
                <a:latin typeface="DK Cool Crayon" pitchFamily="2" charset="0"/>
              </a:rPr>
              <a:t>29; cf. Gen. 21:9)</a:t>
            </a:r>
          </a:p>
          <a:p>
            <a:r>
              <a:rPr lang="en-US" sz="3000" dirty="0" smtClean="0">
                <a:solidFill>
                  <a:schemeClr val="accent1"/>
                </a:solidFill>
                <a:latin typeface="DK Cool Crayon" pitchFamily="2" charset="0"/>
              </a:rPr>
              <a:t>He of the freewoman (4:23)</a:t>
            </a:r>
            <a:endParaRPr lang="en-US" sz="3000" dirty="0">
              <a:solidFill>
                <a:schemeClr val="accent1"/>
              </a:solidFill>
              <a:latin typeface="DK Cool Crayon" pitchFamily="2" charset="0"/>
            </a:endParaRPr>
          </a:p>
          <a:p>
            <a:pPr lvl="1"/>
            <a:r>
              <a:rPr lang="en-US" sz="2600" dirty="0" smtClean="0">
                <a:latin typeface="DK Cool Crayon" pitchFamily="2" charset="0"/>
              </a:rPr>
              <a:t>Child of promise</a:t>
            </a:r>
          </a:p>
          <a:p>
            <a:pPr lvl="1"/>
            <a:r>
              <a:rPr lang="en-US" sz="2600" dirty="0" smtClean="0">
                <a:latin typeface="DK Cool Crayon" pitchFamily="2" charset="0"/>
              </a:rPr>
              <a:t>Free</a:t>
            </a:r>
          </a:p>
          <a:p>
            <a:pPr lvl="1"/>
            <a:r>
              <a:rPr lang="en-US" sz="2600" dirty="0" smtClean="0">
                <a:latin typeface="DK Cool Crayon" pitchFamily="2" charset="0"/>
              </a:rPr>
              <a:t>Christians </a:t>
            </a:r>
            <a:endParaRPr lang="en-US" sz="2600" dirty="0">
              <a:latin typeface="DK Cool Crayon" pitchFamily="2" charset="0"/>
            </a:endParaRPr>
          </a:p>
        </p:txBody>
      </p:sp>
    </p:spTree>
    <p:extLst>
      <p:ext uri="{BB962C8B-B14F-4D97-AF65-F5344CB8AC3E}">
        <p14:creationId xmlns:p14="http://schemas.microsoft.com/office/powerpoint/2010/main" val="76148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775"/>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5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50"/>
                                        <p:tgtEl>
                                          <p:spTgt spid="3">
                                            <p:txEl>
                                              <p:pRg st="3" end="3"/>
                                            </p:txEl>
                                          </p:spTgt>
                                        </p:tgtEl>
                                      </p:cBhvr>
                                    </p:animEffect>
                                  </p:childTnLst>
                                </p:cTn>
                              </p:par>
                              <p:par>
                                <p:cTn id="22" presetID="10" presetClass="entr" presetSubtype="0" fill="hold" grpId="0" nodeType="withEffect">
                                  <p:stCondLst>
                                    <p:cond delay="500"/>
                                  </p:stCondLst>
                                  <p:iterate type="lt">
                                    <p:tmPct val="10000"/>
                                  </p:iterate>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650"/>
                            </p:stCondLst>
                            <p:childTnLst>
                              <p:par>
                                <p:cTn id="26" presetID="10" presetClass="entr" presetSubtype="0" fill="hold" grpId="0" nodeType="afterEffect">
                                  <p:stCondLst>
                                    <p:cond delay="500"/>
                                  </p:stCondLst>
                                  <p:iterate type="lt">
                                    <p:tmPct val="10000"/>
                                  </p:iterate>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2800"/>
                            </p:stCondLst>
                            <p:childTnLst>
                              <p:par>
                                <p:cTn id="30" presetID="10" presetClass="entr" presetSubtype="0" fill="hold" grpId="0" nodeType="afterEffect">
                                  <p:stCondLst>
                                    <p:cond delay="500"/>
                                  </p:stCondLst>
                                  <p:iterate type="lt">
                                    <p:tmPct val="10000"/>
                                  </p:iterate>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3080</TotalTime>
  <Words>487</Words>
  <Application>Microsoft Office PowerPoint</Application>
  <PresentationFormat>On-screen Show (4:3)</PresentationFormat>
  <Paragraphs>73</Paragraphs>
  <Slides>15</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Consolas</vt:lpstr>
      <vt:lpstr>VTCAllSkratchedUpOne</vt:lpstr>
      <vt:lpstr>Corbel</vt:lpstr>
      <vt:lpstr>rayando</vt:lpstr>
      <vt:lpstr>DK Cool Crayon</vt:lpstr>
      <vt:lpstr>Calibri</vt:lpstr>
      <vt:lpstr>Fun Crayon</vt:lpstr>
      <vt:lpstr>KG Broken Vessels Sketch</vt:lpstr>
      <vt:lpstr>Chalkboard 16x9</vt:lpstr>
      <vt:lpstr>Realized Eschatology?</vt:lpstr>
      <vt:lpstr>The Corruption of  Good Doctrine Through “Realized Eschatology”</vt:lpstr>
      <vt:lpstr>PowerPoint Presentation</vt:lpstr>
      <vt:lpstr>Previously</vt:lpstr>
      <vt:lpstr>Corruption Of The Covenants!</vt:lpstr>
      <vt:lpstr>Overlapping Covenants?</vt:lpstr>
      <vt:lpstr>Overlapping of Covenants?</vt:lpstr>
      <vt:lpstr>Galatians 4:21-31</vt:lpstr>
      <vt:lpstr>Galatians 4:21-31</vt:lpstr>
      <vt:lpstr>Galatians 4:21-31</vt:lpstr>
      <vt:lpstr>Galatians 4:21-31</vt:lpstr>
      <vt:lpstr>Galatians 4:21-31</vt:lpstr>
      <vt:lpstr>No Overlapping of Covenants</vt:lpstr>
      <vt:lpstr>No Overlapping of Covenants</vt:lpstr>
      <vt:lpstr>No Overlapping of Covenants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Realized Eschatology?</dc:title>
  <dc:creator>Steven J. Wallace</dc:creator>
  <cp:lastModifiedBy>Steven J. Wallace</cp:lastModifiedBy>
  <cp:revision>58</cp:revision>
  <dcterms:created xsi:type="dcterms:W3CDTF">2014-09-01T17:13:55Z</dcterms:created>
  <dcterms:modified xsi:type="dcterms:W3CDTF">2014-10-11T18:14:29Z</dcterms:modified>
</cp:coreProperties>
</file>